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4" r:id="rId5"/>
    <p:sldId id="257" r:id="rId6"/>
    <p:sldId id="270" r:id="rId7"/>
    <p:sldId id="289" r:id="rId8"/>
    <p:sldId id="283" r:id="rId9"/>
    <p:sldId id="291" r:id="rId10"/>
    <p:sldId id="290" r:id="rId11"/>
    <p:sldId id="292" r:id="rId12"/>
    <p:sldId id="293" r:id="rId13"/>
    <p:sldId id="284" r:id="rId14"/>
    <p:sldId id="285" r:id="rId15"/>
    <p:sldId id="286" r:id="rId16"/>
    <p:sldId id="287" r:id="rId17"/>
    <p:sldId id="288" r:id="rId18"/>
    <p:sldId id="295" r:id="rId19"/>
    <p:sldId id="296" r:id="rId20"/>
    <p:sldId id="282" r:id="rId21"/>
    <p:sldId id="267"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1C2F0-35C7-44BE-ABF0-98C3BB4480A6}" v="1" dt="2023-09-12T14:06:32.506"/>
    <p1510:client id="{AFB0193C-AF77-49E5-B841-0B5EAFE25747}" v="36" dt="2023-09-12T20:26:16.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34BA8-8DED-4E02-8C10-A5416D9EE6A3}"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41DC8CD6-F664-4FC4-8866-908E8BE59654}">
      <dgm:prSet/>
      <dgm:spPr/>
      <dgm:t>
        <a:bodyPr/>
        <a:lstStyle/>
        <a:p>
          <a:pPr>
            <a:defRPr cap="all"/>
          </a:pPr>
          <a:r>
            <a:rPr lang="nl-NL"/>
            <a:t>Te verwachten omzet;</a:t>
          </a:r>
          <a:endParaRPr lang="en-US"/>
        </a:p>
      </dgm:t>
    </dgm:pt>
    <dgm:pt modelId="{149E4C08-58C0-4A1F-B365-73F6451DBECB}" type="parTrans" cxnId="{8078CDD5-7375-4394-B93F-0D0F1E3504B6}">
      <dgm:prSet/>
      <dgm:spPr/>
      <dgm:t>
        <a:bodyPr/>
        <a:lstStyle/>
        <a:p>
          <a:endParaRPr lang="en-US"/>
        </a:p>
      </dgm:t>
    </dgm:pt>
    <dgm:pt modelId="{2ED3156A-1DBE-4043-B08E-8EA0AF644105}" type="sibTrans" cxnId="{8078CDD5-7375-4394-B93F-0D0F1E3504B6}">
      <dgm:prSet/>
      <dgm:spPr/>
      <dgm:t>
        <a:bodyPr/>
        <a:lstStyle/>
        <a:p>
          <a:endParaRPr lang="en-US"/>
        </a:p>
      </dgm:t>
    </dgm:pt>
    <dgm:pt modelId="{2F749BD6-6E90-40CA-B4FD-F3C50A7F24ED}">
      <dgm:prSet/>
      <dgm:spPr/>
      <dgm:t>
        <a:bodyPr/>
        <a:lstStyle/>
        <a:p>
          <a:pPr>
            <a:defRPr cap="all"/>
          </a:pPr>
          <a:r>
            <a:rPr lang="nl-NL"/>
            <a:t>De soorten werkzaamheden;</a:t>
          </a:r>
          <a:endParaRPr lang="en-US"/>
        </a:p>
      </dgm:t>
    </dgm:pt>
    <dgm:pt modelId="{49AC8D98-F08D-40F7-B388-89579C23FF53}" type="parTrans" cxnId="{83764FDF-FF1C-4780-925E-1CC619796458}">
      <dgm:prSet/>
      <dgm:spPr/>
      <dgm:t>
        <a:bodyPr/>
        <a:lstStyle/>
        <a:p>
          <a:endParaRPr lang="en-US"/>
        </a:p>
      </dgm:t>
    </dgm:pt>
    <dgm:pt modelId="{297F0680-9AC2-43F8-A67B-06AA8C910C52}" type="sibTrans" cxnId="{83764FDF-FF1C-4780-925E-1CC619796458}">
      <dgm:prSet/>
      <dgm:spPr/>
      <dgm:t>
        <a:bodyPr/>
        <a:lstStyle/>
        <a:p>
          <a:endParaRPr lang="en-US"/>
        </a:p>
      </dgm:t>
    </dgm:pt>
    <dgm:pt modelId="{0CC3F4D6-D53F-49D6-973D-196E83A225F5}">
      <dgm:prSet/>
      <dgm:spPr/>
      <dgm:t>
        <a:bodyPr/>
        <a:lstStyle/>
        <a:p>
          <a:pPr>
            <a:defRPr cap="all"/>
          </a:pPr>
          <a:r>
            <a:rPr lang="nl-NL"/>
            <a:t>Beschikbaarheid van het personeel;</a:t>
          </a:r>
          <a:endParaRPr lang="en-US"/>
        </a:p>
      </dgm:t>
    </dgm:pt>
    <dgm:pt modelId="{EECEC7D8-E3A0-4C7E-B520-3E0F5199CA4E}" type="parTrans" cxnId="{C36E769F-EB5D-461E-A4CE-00CF8031DAA6}">
      <dgm:prSet/>
      <dgm:spPr/>
      <dgm:t>
        <a:bodyPr/>
        <a:lstStyle/>
        <a:p>
          <a:endParaRPr lang="en-US"/>
        </a:p>
      </dgm:t>
    </dgm:pt>
    <dgm:pt modelId="{2DE7D7E0-E396-4F4E-857C-90B96F47F637}" type="sibTrans" cxnId="{C36E769F-EB5D-461E-A4CE-00CF8031DAA6}">
      <dgm:prSet/>
      <dgm:spPr/>
      <dgm:t>
        <a:bodyPr/>
        <a:lstStyle/>
        <a:p>
          <a:endParaRPr lang="en-US"/>
        </a:p>
      </dgm:t>
    </dgm:pt>
    <dgm:pt modelId="{2E24CE15-C452-464C-B17F-0DF305146675}">
      <dgm:prSet/>
      <dgm:spPr/>
      <dgm:t>
        <a:bodyPr/>
        <a:lstStyle/>
        <a:p>
          <a:pPr>
            <a:defRPr cap="all"/>
          </a:pPr>
          <a:r>
            <a:rPr lang="nl-NL"/>
            <a:t>De kennis en vaardigheden vh personeel;</a:t>
          </a:r>
          <a:endParaRPr lang="en-US"/>
        </a:p>
      </dgm:t>
    </dgm:pt>
    <dgm:pt modelId="{F6BAA076-F239-4029-8155-0F4E274BDFDD}" type="parTrans" cxnId="{75940DC7-4CBA-4209-AEDB-83E5F8F8760A}">
      <dgm:prSet/>
      <dgm:spPr/>
      <dgm:t>
        <a:bodyPr/>
        <a:lstStyle/>
        <a:p>
          <a:endParaRPr lang="en-US"/>
        </a:p>
      </dgm:t>
    </dgm:pt>
    <dgm:pt modelId="{413D0FBF-6B7B-4571-A97D-0DBB13B4A950}" type="sibTrans" cxnId="{75940DC7-4CBA-4209-AEDB-83E5F8F8760A}">
      <dgm:prSet/>
      <dgm:spPr/>
      <dgm:t>
        <a:bodyPr/>
        <a:lstStyle/>
        <a:p>
          <a:endParaRPr lang="en-US"/>
        </a:p>
      </dgm:t>
    </dgm:pt>
    <dgm:pt modelId="{90AB036F-BAFC-4774-8E7A-38063735D5B4}" type="pres">
      <dgm:prSet presAssocID="{28C34BA8-8DED-4E02-8C10-A5416D9EE6A3}" presName="root" presStyleCnt="0">
        <dgm:presLayoutVars>
          <dgm:dir/>
          <dgm:resizeHandles val="exact"/>
        </dgm:presLayoutVars>
      </dgm:prSet>
      <dgm:spPr/>
    </dgm:pt>
    <dgm:pt modelId="{BD585158-B8FC-4FC0-AB7A-37E8764BD0C6}" type="pres">
      <dgm:prSet presAssocID="{41DC8CD6-F664-4FC4-8866-908E8BE59654}" presName="compNode" presStyleCnt="0"/>
      <dgm:spPr/>
    </dgm:pt>
    <dgm:pt modelId="{31A832F3-6124-41A5-B41F-40EE44FFF9F3}" type="pres">
      <dgm:prSet presAssocID="{41DC8CD6-F664-4FC4-8866-908E8BE59654}" presName="iconBgRect" presStyleLbl="bgShp" presStyleIdx="0" presStyleCnt="4"/>
      <dgm:spPr/>
    </dgm:pt>
    <dgm:pt modelId="{9B841EA0-E6DE-4746-83AC-2C845252B122}" type="pres">
      <dgm:prSet presAssocID="{41DC8CD6-F664-4FC4-8866-908E8BE5965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ragen"/>
        </a:ext>
      </dgm:extLst>
    </dgm:pt>
    <dgm:pt modelId="{8CDD66F1-FA57-4F2A-84F2-D5E0B0123A34}" type="pres">
      <dgm:prSet presAssocID="{41DC8CD6-F664-4FC4-8866-908E8BE59654}" presName="spaceRect" presStyleCnt="0"/>
      <dgm:spPr/>
    </dgm:pt>
    <dgm:pt modelId="{7BDCF826-B9A2-4F32-A273-73AC7E7BB0CE}" type="pres">
      <dgm:prSet presAssocID="{41DC8CD6-F664-4FC4-8866-908E8BE59654}" presName="textRect" presStyleLbl="revTx" presStyleIdx="0" presStyleCnt="4">
        <dgm:presLayoutVars>
          <dgm:chMax val="1"/>
          <dgm:chPref val="1"/>
        </dgm:presLayoutVars>
      </dgm:prSet>
      <dgm:spPr/>
    </dgm:pt>
    <dgm:pt modelId="{BC7FDD91-F475-403C-B4D8-55E79176AC79}" type="pres">
      <dgm:prSet presAssocID="{2ED3156A-1DBE-4043-B08E-8EA0AF644105}" presName="sibTrans" presStyleCnt="0"/>
      <dgm:spPr/>
    </dgm:pt>
    <dgm:pt modelId="{84B4E30E-ABFA-4BA6-AF35-E00FE638D7E4}" type="pres">
      <dgm:prSet presAssocID="{2F749BD6-6E90-40CA-B4FD-F3C50A7F24ED}" presName="compNode" presStyleCnt="0"/>
      <dgm:spPr/>
    </dgm:pt>
    <dgm:pt modelId="{95C7070F-D072-49BC-8B64-0A122EE8A5EB}" type="pres">
      <dgm:prSet presAssocID="{2F749BD6-6E90-40CA-B4FD-F3C50A7F24ED}" presName="iconBgRect" presStyleLbl="bgShp" presStyleIdx="1" presStyleCnt="4"/>
      <dgm:spPr/>
    </dgm:pt>
    <dgm:pt modelId="{BBEFDE9E-84BA-4190-B7B8-79AC0BD88234}" type="pres">
      <dgm:prSet presAssocID="{2F749BD6-6E90-40CA-B4FD-F3C50A7F24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eehond"/>
        </a:ext>
      </dgm:extLst>
    </dgm:pt>
    <dgm:pt modelId="{EC028EA8-CDCF-4620-8220-CD70C068595C}" type="pres">
      <dgm:prSet presAssocID="{2F749BD6-6E90-40CA-B4FD-F3C50A7F24ED}" presName="spaceRect" presStyleCnt="0"/>
      <dgm:spPr/>
    </dgm:pt>
    <dgm:pt modelId="{2E20C905-00EB-4AAE-A77F-2B766DC2763B}" type="pres">
      <dgm:prSet presAssocID="{2F749BD6-6E90-40CA-B4FD-F3C50A7F24ED}" presName="textRect" presStyleLbl="revTx" presStyleIdx="1" presStyleCnt="4">
        <dgm:presLayoutVars>
          <dgm:chMax val="1"/>
          <dgm:chPref val="1"/>
        </dgm:presLayoutVars>
      </dgm:prSet>
      <dgm:spPr/>
    </dgm:pt>
    <dgm:pt modelId="{4E5F8760-3556-493E-8622-56375962FC6B}" type="pres">
      <dgm:prSet presAssocID="{297F0680-9AC2-43F8-A67B-06AA8C910C52}" presName="sibTrans" presStyleCnt="0"/>
      <dgm:spPr/>
    </dgm:pt>
    <dgm:pt modelId="{AE2A2EDF-79EF-4209-9B20-F5B54ED08CC5}" type="pres">
      <dgm:prSet presAssocID="{0CC3F4D6-D53F-49D6-973D-196E83A225F5}" presName="compNode" presStyleCnt="0"/>
      <dgm:spPr/>
    </dgm:pt>
    <dgm:pt modelId="{5BBA5041-6B9B-4BE6-8709-8CF34DD71256}" type="pres">
      <dgm:prSet presAssocID="{0CC3F4D6-D53F-49D6-973D-196E83A225F5}" presName="iconBgRect" presStyleLbl="bgShp" presStyleIdx="2" presStyleCnt="4"/>
      <dgm:spPr/>
    </dgm:pt>
    <dgm:pt modelId="{C4D83E26-D112-44C3-BAEB-1822DCA03F50}" type="pres">
      <dgm:prSet presAssocID="{0CC3F4D6-D53F-49D6-973D-196E83A225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1ACD1D94-A65B-4CA1-8454-B270ED5FDABE}" type="pres">
      <dgm:prSet presAssocID="{0CC3F4D6-D53F-49D6-973D-196E83A225F5}" presName="spaceRect" presStyleCnt="0"/>
      <dgm:spPr/>
    </dgm:pt>
    <dgm:pt modelId="{62FC5E06-EF5B-48F9-9F0C-63CABF261CA6}" type="pres">
      <dgm:prSet presAssocID="{0CC3F4D6-D53F-49D6-973D-196E83A225F5}" presName="textRect" presStyleLbl="revTx" presStyleIdx="2" presStyleCnt="4">
        <dgm:presLayoutVars>
          <dgm:chMax val="1"/>
          <dgm:chPref val="1"/>
        </dgm:presLayoutVars>
      </dgm:prSet>
      <dgm:spPr/>
    </dgm:pt>
    <dgm:pt modelId="{8BAA0963-08AE-4D0A-9242-E35BBA193FFD}" type="pres">
      <dgm:prSet presAssocID="{2DE7D7E0-E396-4F4E-857C-90B96F47F637}" presName="sibTrans" presStyleCnt="0"/>
      <dgm:spPr/>
    </dgm:pt>
    <dgm:pt modelId="{50702B99-A670-42B0-A193-FF8158635D48}" type="pres">
      <dgm:prSet presAssocID="{2E24CE15-C452-464C-B17F-0DF305146675}" presName="compNode" presStyleCnt="0"/>
      <dgm:spPr/>
    </dgm:pt>
    <dgm:pt modelId="{1A3E4184-809D-4227-9EEE-7BDE162D196D}" type="pres">
      <dgm:prSet presAssocID="{2E24CE15-C452-464C-B17F-0DF305146675}" presName="iconBgRect" presStyleLbl="bgShp" presStyleIdx="3" presStyleCnt="4"/>
      <dgm:spPr/>
    </dgm:pt>
    <dgm:pt modelId="{D4EDFF2C-9070-4474-806C-9B3A2CE6F498}" type="pres">
      <dgm:prSet presAssocID="{2E24CE15-C452-464C-B17F-0DF3051466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90E8797-BF2D-46F2-9A86-21BACD447D79}" type="pres">
      <dgm:prSet presAssocID="{2E24CE15-C452-464C-B17F-0DF305146675}" presName="spaceRect" presStyleCnt="0"/>
      <dgm:spPr/>
    </dgm:pt>
    <dgm:pt modelId="{AC0B24EC-B1EA-4FA5-93C9-69CD4AF6A84F}" type="pres">
      <dgm:prSet presAssocID="{2E24CE15-C452-464C-B17F-0DF305146675}" presName="textRect" presStyleLbl="revTx" presStyleIdx="3" presStyleCnt="4">
        <dgm:presLayoutVars>
          <dgm:chMax val="1"/>
          <dgm:chPref val="1"/>
        </dgm:presLayoutVars>
      </dgm:prSet>
      <dgm:spPr/>
    </dgm:pt>
  </dgm:ptLst>
  <dgm:cxnLst>
    <dgm:cxn modelId="{6AC27208-A1C5-4D0C-84C9-BD6F1CA0F17E}" type="presOf" srcId="{2E24CE15-C452-464C-B17F-0DF305146675}" destId="{AC0B24EC-B1EA-4FA5-93C9-69CD4AF6A84F}" srcOrd="0" destOrd="0" presId="urn:microsoft.com/office/officeart/2018/5/layout/IconCircleLabelList"/>
    <dgm:cxn modelId="{2F67F111-2CBF-43A6-B62B-225183E52CD4}" type="presOf" srcId="{41DC8CD6-F664-4FC4-8866-908E8BE59654}" destId="{7BDCF826-B9A2-4F32-A273-73AC7E7BB0CE}" srcOrd="0" destOrd="0" presId="urn:microsoft.com/office/officeart/2018/5/layout/IconCircleLabelList"/>
    <dgm:cxn modelId="{DC418274-0D22-4B7B-9EDF-DC04705D9681}" type="presOf" srcId="{2F749BD6-6E90-40CA-B4FD-F3C50A7F24ED}" destId="{2E20C905-00EB-4AAE-A77F-2B766DC2763B}" srcOrd="0" destOrd="0" presId="urn:microsoft.com/office/officeart/2018/5/layout/IconCircleLabelList"/>
    <dgm:cxn modelId="{C36E769F-EB5D-461E-A4CE-00CF8031DAA6}" srcId="{28C34BA8-8DED-4E02-8C10-A5416D9EE6A3}" destId="{0CC3F4D6-D53F-49D6-973D-196E83A225F5}" srcOrd="2" destOrd="0" parTransId="{EECEC7D8-E3A0-4C7E-B520-3E0F5199CA4E}" sibTransId="{2DE7D7E0-E396-4F4E-857C-90B96F47F637}"/>
    <dgm:cxn modelId="{70B90FB0-D57D-4C69-A42A-DDDBF7999986}" type="presOf" srcId="{28C34BA8-8DED-4E02-8C10-A5416D9EE6A3}" destId="{90AB036F-BAFC-4774-8E7A-38063735D5B4}" srcOrd="0" destOrd="0" presId="urn:microsoft.com/office/officeart/2018/5/layout/IconCircleLabelList"/>
    <dgm:cxn modelId="{75940DC7-4CBA-4209-AEDB-83E5F8F8760A}" srcId="{28C34BA8-8DED-4E02-8C10-A5416D9EE6A3}" destId="{2E24CE15-C452-464C-B17F-0DF305146675}" srcOrd="3" destOrd="0" parTransId="{F6BAA076-F239-4029-8155-0F4E274BDFDD}" sibTransId="{413D0FBF-6B7B-4571-A97D-0DBB13B4A950}"/>
    <dgm:cxn modelId="{210B87CC-F43D-4792-B838-938730F67626}" type="presOf" srcId="{0CC3F4D6-D53F-49D6-973D-196E83A225F5}" destId="{62FC5E06-EF5B-48F9-9F0C-63CABF261CA6}" srcOrd="0" destOrd="0" presId="urn:microsoft.com/office/officeart/2018/5/layout/IconCircleLabelList"/>
    <dgm:cxn modelId="{8078CDD5-7375-4394-B93F-0D0F1E3504B6}" srcId="{28C34BA8-8DED-4E02-8C10-A5416D9EE6A3}" destId="{41DC8CD6-F664-4FC4-8866-908E8BE59654}" srcOrd="0" destOrd="0" parTransId="{149E4C08-58C0-4A1F-B365-73F6451DBECB}" sibTransId="{2ED3156A-1DBE-4043-B08E-8EA0AF644105}"/>
    <dgm:cxn modelId="{83764FDF-FF1C-4780-925E-1CC619796458}" srcId="{28C34BA8-8DED-4E02-8C10-A5416D9EE6A3}" destId="{2F749BD6-6E90-40CA-B4FD-F3C50A7F24ED}" srcOrd="1" destOrd="0" parTransId="{49AC8D98-F08D-40F7-B388-89579C23FF53}" sibTransId="{297F0680-9AC2-43F8-A67B-06AA8C910C52}"/>
    <dgm:cxn modelId="{CF1A7804-5D04-45C8-BB6C-866B2BCA8E7F}" type="presParOf" srcId="{90AB036F-BAFC-4774-8E7A-38063735D5B4}" destId="{BD585158-B8FC-4FC0-AB7A-37E8764BD0C6}" srcOrd="0" destOrd="0" presId="urn:microsoft.com/office/officeart/2018/5/layout/IconCircleLabelList"/>
    <dgm:cxn modelId="{709DDFBD-F23B-4A2A-BF8F-07AE5B5C4365}" type="presParOf" srcId="{BD585158-B8FC-4FC0-AB7A-37E8764BD0C6}" destId="{31A832F3-6124-41A5-B41F-40EE44FFF9F3}" srcOrd="0" destOrd="0" presId="urn:microsoft.com/office/officeart/2018/5/layout/IconCircleLabelList"/>
    <dgm:cxn modelId="{BCAAA22D-9B7D-4D12-B60C-DBF36E83F72A}" type="presParOf" srcId="{BD585158-B8FC-4FC0-AB7A-37E8764BD0C6}" destId="{9B841EA0-E6DE-4746-83AC-2C845252B122}" srcOrd="1" destOrd="0" presId="urn:microsoft.com/office/officeart/2018/5/layout/IconCircleLabelList"/>
    <dgm:cxn modelId="{E063BC3D-DAB5-4651-AFC5-4E0FB1F529A3}" type="presParOf" srcId="{BD585158-B8FC-4FC0-AB7A-37E8764BD0C6}" destId="{8CDD66F1-FA57-4F2A-84F2-D5E0B0123A34}" srcOrd="2" destOrd="0" presId="urn:microsoft.com/office/officeart/2018/5/layout/IconCircleLabelList"/>
    <dgm:cxn modelId="{238EEF6B-BC72-4A8A-AEE8-21A19AA9E77B}" type="presParOf" srcId="{BD585158-B8FC-4FC0-AB7A-37E8764BD0C6}" destId="{7BDCF826-B9A2-4F32-A273-73AC7E7BB0CE}" srcOrd="3" destOrd="0" presId="urn:microsoft.com/office/officeart/2018/5/layout/IconCircleLabelList"/>
    <dgm:cxn modelId="{04383649-6AEF-4E14-BB27-88525688CAC8}" type="presParOf" srcId="{90AB036F-BAFC-4774-8E7A-38063735D5B4}" destId="{BC7FDD91-F475-403C-B4D8-55E79176AC79}" srcOrd="1" destOrd="0" presId="urn:microsoft.com/office/officeart/2018/5/layout/IconCircleLabelList"/>
    <dgm:cxn modelId="{609DB94F-C150-477E-A7BB-773AD0C54DA3}" type="presParOf" srcId="{90AB036F-BAFC-4774-8E7A-38063735D5B4}" destId="{84B4E30E-ABFA-4BA6-AF35-E00FE638D7E4}" srcOrd="2" destOrd="0" presId="urn:microsoft.com/office/officeart/2018/5/layout/IconCircleLabelList"/>
    <dgm:cxn modelId="{CF5E61A0-5C67-465D-8FE7-82EE44CC12B6}" type="presParOf" srcId="{84B4E30E-ABFA-4BA6-AF35-E00FE638D7E4}" destId="{95C7070F-D072-49BC-8B64-0A122EE8A5EB}" srcOrd="0" destOrd="0" presId="urn:microsoft.com/office/officeart/2018/5/layout/IconCircleLabelList"/>
    <dgm:cxn modelId="{DB7B90EF-9368-4C05-A69D-9605ECF426E9}" type="presParOf" srcId="{84B4E30E-ABFA-4BA6-AF35-E00FE638D7E4}" destId="{BBEFDE9E-84BA-4190-B7B8-79AC0BD88234}" srcOrd="1" destOrd="0" presId="urn:microsoft.com/office/officeart/2018/5/layout/IconCircleLabelList"/>
    <dgm:cxn modelId="{BFB379C1-F5B1-4AC9-A05C-A0446D809E8E}" type="presParOf" srcId="{84B4E30E-ABFA-4BA6-AF35-E00FE638D7E4}" destId="{EC028EA8-CDCF-4620-8220-CD70C068595C}" srcOrd="2" destOrd="0" presId="urn:microsoft.com/office/officeart/2018/5/layout/IconCircleLabelList"/>
    <dgm:cxn modelId="{D085EE6D-B3B0-4C8C-8A09-1C719BD5BA8D}" type="presParOf" srcId="{84B4E30E-ABFA-4BA6-AF35-E00FE638D7E4}" destId="{2E20C905-00EB-4AAE-A77F-2B766DC2763B}" srcOrd="3" destOrd="0" presId="urn:microsoft.com/office/officeart/2018/5/layout/IconCircleLabelList"/>
    <dgm:cxn modelId="{B6A3862C-4BD6-4B1A-9850-16CFE9D1D992}" type="presParOf" srcId="{90AB036F-BAFC-4774-8E7A-38063735D5B4}" destId="{4E5F8760-3556-493E-8622-56375962FC6B}" srcOrd="3" destOrd="0" presId="urn:microsoft.com/office/officeart/2018/5/layout/IconCircleLabelList"/>
    <dgm:cxn modelId="{775A24D8-7F96-4F32-986A-556CDEDA82BA}" type="presParOf" srcId="{90AB036F-BAFC-4774-8E7A-38063735D5B4}" destId="{AE2A2EDF-79EF-4209-9B20-F5B54ED08CC5}" srcOrd="4" destOrd="0" presId="urn:microsoft.com/office/officeart/2018/5/layout/IconCircleLabelList"/>
    <dgm:cxn modelId="{12437643-D1AA-44ED-B7EC-ABF189438D45}" type="presParOf" srcId="{AE2A2EDF-79EF-4209-9B20-F5B54ED08CC5}" destId="{5BBA5041-6B9B-4BE6-8709-8CF34DD71256}" srcOrd="0" destOrd="0" presId="urn:microsoft.com/office/officeart/2018/5/layout/IconCircleLabelList"/>
    <dgm:cxn modelId="{8D5E7DEA-C173-4322-947E-55D6590851CD}" type="presParOf" srcId="{AE2A2EDF-79EF-4209-9B20-F5B54ED08CC5}" destId="{C4D83E26-D112-44C3-BAEB-1822DCA03F50}" srcOrd="1" destOrd="0" presId="urn:microsoft.com/office/officeart/2018/5/layout/IconCircleLabelList"/>
    <dgm:cxn modelId="{B7EE517B-10AC-46D5-83E3-69115EBA8448}" type="presParOf" srcId="{AE2A2EDF-79EF-4209-9B20-F5B54ED08CC5}" destId="{1ACD1D94-A65B-4CA1-8454-B270ED5FDABE}" srcOrd="2" destOrd="0" presId="urn:microsoft.com/office/officeart/2018/5/layout/IconCircleLabelList"/>
    <dgm:cxn modelId="{8D150F8F-3368-46B0-B8EE-E8C7C656E7C6}" type="presParOf" srcId="{AE2A2EDF-79EF-4209-9B20-F5B54ED08CC5}" destId="{62FC5E06-EF5B-48F9-9F0C-63CABF261CA6}" srcOrd="3" destOrd="0" presId="urn:microsoft.com/office/officeart/2018/5/layout/IconCircleLabelList"/>
    <dgm:cxn modelId="{C7ABA0D6-2765-4232-B7A7-230848C92551}" type="presParOf" srcId="{90AB036F-BAFC-4774-8E7A-38063735D5B4}" destId="{8BAA0963-08AE-4D0A-9242-E35BBA193FFD}" srcOrd="5" destOrd="0" presId="urn:microsoft.com/office/officeart/2018/5/layout/IconCircleLabelList"/>
    <dgm:cxn modelId="{B9B57EFC-7BB3-447F-B28A-836C81923234}" type="presParOf" srcId="{90AB036F-BAFC-4774-8E7A-38063735D5B4}" destId="{50702B99-A670-42B0-A193-FF8158635D48}" srcOrd="6" destOrd="0" presId="urn:microsoft.com/office/officeart/2018/5/layout/IconCircleLabelList"/>
    <dgm:cxn modelId="{D5EF8FD8-8147-485F-9B6F-2C44F83597D9}" type="presParOf" srcId="{50702B99-A670-42B0-A193-FF8158635D48}" destId="{1A3E4184-809D-4227-9EEE-7BDE162D196D}" srcOrd="0" destOrd="0" presId="urn:microsoft.com/office/officeart/2018/5/layout/IconCircleLabelList"/>
    <dgm:cxn modelId="{46E78979-5BA2-4011-A6F1-DEAEAD778A40}" type="presParOf" srcId="{50702B99-A670-42B0-A193-FF8158635D48}" destId="{D4EDFF2C-9070-4474-806C-9B3A2CE6F498}" srcOrd="1" destOrd="0" presId="urn:microsoft.com/office/officeart/2018/5/layout/IconCircleLabelList"/>
    <dgm:cxn modelId="{6EA2B995-D3E3-475D-B7F9-0539BD2E47C3}" type="presParOf" srcId="{50702B99-A670-42B0-A193-FF8158635D48}" destId="{190E8797-BF2D-46F2-9A86-21BACD447D79}" srcOrd="2" destOrd="0" presId="urn:microsoft.com/office/officeart/2018/5/layout/IconCircleLabelList"/>
    <dgm:cxn modelId="{1252F652-3DE6-4F10-BF4B-5C4FC51FEE06}" type="presParOf" srcId="{50702B99-A670-42B0-A193-FF8158635D48}" destId="{AC0B24EC-B1EA-4FA5-93C9-69CD4AF6A84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425B55-E563-4DF9-953B-32E43A1F18A6}"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BB328C39-DF60-4D21-A464-E17A7B650734}">
      <dgm:prSet/>
      <dgm:spPr/>
      <dgm:t>
        <a:bodyPr/>
        <a:lstStyle/>
        <a:p>
          <a:r>
            <a:rPr lang="nl-NL"/>
            <a:t>Waar wil je naartoe in de toekomst?</a:t>
          </a:r>
          <a:endParaRPr lang="en-US"/>
        </a:p>
      </dgm:t>
    </dgm:pt>
    <dgm:pt modelId="{250597E0-EB3E-40EA-98D0-1F7B8911F620}" type="parTrans" cxnId="{A2D83471-34FA-40FA-87C7-5FD345C02C3D}">
      <dgm:prSet/>
      <dgm:spPr/>
      <dgm:t>
        <a:bodyPr/>
        <a:lstStyle/>
        <a:p>
          <a:endParaRPr lang="en-US"/>
        </a:p>
      </dgm:t>
    </dgm:pt>
    <dgm:pt modelId="{DEDA02C6-77CA-4327-94D6-FA19C16E9EED}" type="sibTrans" cxnId="{A2D83471-34FA-40FA-87C7-5FD345C02C3D}">
      <dgm:prSet/>
      <dgm:spPr/>
      <dgm:t>
        <a:bodyPr/>
        <a:lstStyle/>
        <a:p>
          <a:endParaRPr lang="en-US"/>
        </a:p>
      </dgm:t>
    </dgm:pt>
    <dgm:pt modelId="{29F56DD2-C9E6-4E15-94B2-E8E783DB54E7}">
      <dgm:prSet/>
      <dgm:spPr/>
      <dgm:t>
        <a:bodyPr/>
        <a:lstStyle/>
        <a:p>
          <a:r>
            <a:rPr lang="nl-NL"/>
            <a:t>Hoeveel mensen moeten er worden aangenomen?</a:t>
          </a:r>
          <a:endParaRPr lang="en-US"/>
        </a:p>
      </dgm:t>
    </dgm:pt>
    <dgm:pt modelId="{CAA7E147-96E0-43C6-8394-833D6FE292EC}" type="parTrans" cxnId="{80BF4B73-95CD-4416-A2D2-976DB8B71B16}">
      <dgm:prSet/>
      <dgm:spPr/>
      <dgm:t>
        <a:bodyPr/>
        <a:lstStyle/>
        <a:p>
          <a:endParaRPr lang="en-US"/>
        </a:p>
      </dgm:t>
    </dgm:pt>
    <dgm:pt modelId="{769A3263-2B08-4BFA-9588-590735C572E1}" type="sibTrans" cxnId="{80BF4B73-95CD-4416-A2D2-976DB8B71B16}">
      <dgm:prSet/>
      <dgm:spPr/>
      <dgm:t>
        <a:bodyPr/>
        <a:lstStyle/>
        <a:p>
          <a:endParaRPr lang="en-US"/>
        </a:p>
      </dgm:t>
    </dgm:pt>
    <dgm:pt modelId="{6AE59374-3B3E-431D-B2D9-24105E431A6A}">
      <dgm:prSet/>
      <dgm:spPr/>
      <dgm:t>
        <a:bodyPr/>
        <a:lstStyle/>
        <a:p>
          <a:r>
            <a:rPr lang="nl-NL"/>
            <a:t>Welke kennis?</a:t>
          </a:r>
          <a:endParaRPr lang="en-US"/>
        </a:p>
      </dgm:t>
    </dgm:pt>
    <dgm:pt modelId="{CFC87E29-16D7-4BAA-8CC3-0010DDE32368}" type="parTrans" cxnId="{9EE46A95-5C69-4157-8AD0-642DE6C9B96E}">
      <dgm:prSet/>
      <dgm:spPr/>
      <dgm:t>
        <a:bodyPr/>
        <a:lstStyle/>
        <a:p>
          <a:endParaRPr lang="en-US"/>
        </a:p>
      </dgm:t>
    </dgm:pt>
    <dgm:pt modelId="{818F0094-0551-4E99-B977-D7778EC14499}" type="sibTrans" cxnId="{9EE46A95-5C69-4157-8AD0-642DE6C9B96E}">
      <dgm:prSet/>
      <dgm:spPr/>
      <dgm:t>
        <a:bodyPr/>
        <a:lstStyle/>
        <a:p>
          <a:endParaRPr lang="en-US"/>
        </a:p>
      </dgm:t>
    </dgm:pt>
    <dgm:pt modelId="{D4C1B133-445B-4D74-8875-82BDF1E32FB4}">
      <dgm:prSet/>
      <dgm:spPr/>
      <dgm:t>
        <a:bodyPr/>
        <a:lstStyle/>
        <a:p>
          <a:r>
            <a:rPr lang="nl-NL"/>
            <a:t>Hoe is het natuurlijke verloop?</a:t>
          </a:r>
          <a:endParaRPr lang="en-US"/>
        </a:p>
      </dgm:t>
    </dgm:pt>
    <dgm:pt modelId="{DAB01619-83EF-462A-BE63-270BD6CE4654}" type="parTrans" cxnId="{D3A34B1B-FF79-4F4D-BACA-A99D9053C24A}">
      <dgm:prSet/>
      <dgm:spPr/>
      <dgm:t>
        <a:bodyPr/>
        <a:lstStyle/>
        <a:p>
          <a:endParaRPr lang="en-US"/>
        </a:p>
      </dgm:t>
    </dgm:pt>
    <dgm:pt modelId="{619EBE28-54D4-4D07-8D68-F6E61233D324}" type="sibTrans" cxnId="{D3A34B1B-FF79-4F4D-BACA-A99D9053C24A}">
      <dgm:prSet/>
      <dgm:spPr/>
      <dgm:t>
        <a:bodyPr/>
        <a:lstStyle/>
        <a:p>
          <a:endParaRPr lang="en-US"/>
        </a:p>
      </dgm:t>
    </dgm:pt>
    <dgm:pt modelId="{1F32BD67-B959-4D81-978E-6F4936A4ABC2}" type="pres">
      <dgm:prSet presAssocID="{30425B55-E563-4DF9-953B-32E43A1F18A6}" presName="diagram" presStyleCnt="0">
        <dgm:presLayoutVars>
          <dgm:dir/>
          <dgm:resizeHandles val="exact"/>
        </dgm:presLayoutVars>
      </dgm:prSet>
      <dgm:spPr/>
    </dgm:pt>
    <dgm:pt modelId="{33E9D4B8-0305-4B5E-B01B-001F8EEC6D85}" type="pres">
      <dgm:prSet presAssocID="{BB328C39-DF60-4D21-A464-E17A7B650734}" presName="node" presStyleLbl="node1" presStyleIdx="0" presStyleCnt="4">
        <dgm:presLayoutVars>
          <dgm:bulletEnabled val="1"/>
        </dgm:presLayoutVars>
      </dgm:prSet>
      <dgm:spPr/>
    </dgm:pt>
    <dgm:pt modelId="{F8B7D967-D272-49D4-8045-9A623674264E}" type="pres">
      <dgm:prSet presAssocID="{DEDA02C6-77CA-4327-94D6-FA19C16E9EED}" presName="sibTrans" presStyleCnt="0"/>
      <dgm:spPr/>
    </dgm:pt>
    <dgm:pt modelId="{1EC70186-097A-4DEC-8433-7576310491DD}" type="pres">
      <dgm:prSet presAssocID="{29F56DD2-C9E6-4E15-94B2-E8E783DB54E7}" presName="node" presStyleLbl="node1" presStyleIdx="1" presStyleCnt="4">
        <dgm:presLayoutVars>
          <dgm:bulletEnabled val="1"/>
        </dgm:presLayoutVars>
      </dgm:prSet>
      <dgm:spPr/>
    </dgm:pt>
    <dgm:pt modelId="{2A2CFE6A-EF0C-4E29-843A-0AD9D323B797}" type="pres">
      <dgm:prSet presAssocID="{769A3263-2B08-4BFA-9588-590735C572E1}" presName="sibTrans" presStyleCnt="0"/>
      <dgm:spPr/>
    </dgm:pt>
    <dgm:pt modelId="{85710336-E5A4-440D-B551-8BF1FE2F9ECC}" type="pres">
      <dgm:prSet presAssocID="{6AE59374-3B3E-431D-B2D9-24105E431A6A}" presName="node" presStyleLbl="node1" presStyleIdx="2" presStyleCnt="4">
        <dgm:presLayoutVars>
          <dgm:bulletEnabled val="1"/>
        </dgm:presLayoutVars>
      </dgm:prSet>
      <dgm:spPr/>
    </dgm:pt>
    <dgm:pt modelId="{FBDE7B99-2B83-482A-BA53-74C12E9C1C43}" type="pres">
      <dgm:prSet presAssocID="{818F0094-0551-4E99-B977-D7778EC14499}" presName="sibTrans" presStyleCnt="0"/>
      <dgm:spPr/>
    </dgm:pt>
    <dgm:pt modelId="{5878E419-00B1-433F-9155-4F62A612FCBA}" type="pres">
      <dgm:prSet presAssocID="{D4C1B133-445B-4D74-8875-82BDF1E32FB4}" presName="node" presStyleLbl="node1" presStyleIdx="3" presStyleCnt="4">
        <dgm:presLayoutVars>
          <dgm:bulletEnabled val="1"/>
        </dgm:presLayoutVars>
      </dgm:prSet>
      <dgm:spPr/>
    </dgm:pt>
  </dgm:ptLst>
  <dgm:cxnLst>
    <dgm:cxn modelId="{D3A34B1B-FF79-4F4D-BACA-A99D9053C24A}" srcId="{30425B55-E563-4DF9-953B-32E43A1F18A6}" destId="{D4C1B133-445B-4D74-8875-82BDF1E32FB4}" srcOrd="3" destOrd="0" parTransId="{DAB01619-83EF-462A-BE63-270BD6CE4654}" sibTransId="{619EBE28-54D4-4D07-8D68-F6E61233D324}"/>
    <dgm:cxn modelId="{B04C441D-F35C-4567-B009-D39D0328049F}" type="presOf" srcId="{BB328C39-DF60-4D21-A464-E17A7B650734}" destId="{33E9D4B8-0305-4B5E-B01B-001F8EEC6D85}" srcOrd="0" destOrd="0" presId="urn:microsoft.com/office/officeart/2005/8/layout/default"/>
    <dgm:cxn modelId="{F6696322-1AC3-4BCF-9341-A4E4DCDA3080}" type="presOf" srcId="{D4C1B133-445B-4D74-8875-82BDF1E32FB4}" destId="{5878E419-00B1-433F-9155-4F62A612FCBA}" srcOrd="0" destOrd="0" presId="urn:microsoft.com/office/officeart/2005/8/layout/default"/>
    <dgm:cxn modelId="{A46F2C66-4F85-4386-A83F-FE309CB277E3}" type="presOf" srcId="{30425B55-E563-4DF9-953B-32E43A1F18A6}" destId="{1F32BD67-B959-4D81-978E-6F4936A4ABC2}" srcOrd="0" destOrd="0" presId="urn:microsoft.com/office/officeart/2005/8/layout/default"/>
    <dgm:cxn modelId="{85EF6B70-DF44-4521-8EC3-52E654F680BC}" type="presOf" srcId="{29F56DD2-C9E6-4E15-94B2-E8E783DB54E7}" destId="{1EC70186-097A-4DEC-8433-7576310491DD}" srcOrd="0" destOrd="0" presId="urn:microsoft.com/office/officeart/2005/8/layout/default"/>
    <dgm:cxn modelId="{A2D83471-34FA-40FA-87C7-5FD345C02C3D}" srcId="{30425B55-E563-4DF9-953B-32E43A1F18A6}" destId="{BB328C39-DF60-4D21-A464-E17A7B650734}" srcOrd="0" destOrd="0" parTransId="{250597E0-EB3E-40EA-98D0-1F7B8911F620}" sibTransId="{DEDA02C6-77CA-4327-94D6-FA19C16E9EED}"/>
    <dgm:cxn modelId="{80BF4B73-95CD-4416-A2D2-976DB8B71B16}" srcId="{30425B55-E563-4DF9-953B-32E43A1F18A6}" destId="{29F56DD2-C9E6-4E15-94B2-E8E783DB54E7}" srcOrd="1" destOrd="0" parTransId="{CAA7E147-96E0-43C6-8394-833D6FE292EC}" sibTransId="{769A3263-2B08-4BFA-9588-590735C572E1}"/>
    <dgm:cxn modelId="{9EE46A95-5C69-4157-8AD0-642DE6C9B96E}" srcId="{30425B55-E563-4DF9-953B-32E43A1F18A6}" destId="{6AE59374-3B3E-431D-B2D9-24105E431A6A}" srcOrd="2" destOrd="0" parTransId="{CFC87E29-16D7-4BAA-8CC3-0010DDE32368}" sibTransId="{818F0094-0551-4E99-B977-D7778EC14499}"/>
    <dgm:cxn modelId="{3BC134A2-465A-4619-B4CB-C1B745B44ADD}" type="presOf" srcId="{6AE59374-3B3E-431D-B2D9-24105E431A6A}" destId="{85710336-E5A4-440D-B551-8BF1FE2F9ECC}" srcOrd="0" destOrd="0" presId="urn:microsoft.com/office/officeart/2005/8/layout/default"/>
    <dgm:cxn modelId="{26318E22-536F-48DA-A9A2-97D0A5F39B9C}" type="presParOf" srcId="{1F32BD67-B959-4D81-978E-6F4936A4ABC2}" destId="{33E9D4B8-0305-4B5E-B01B-001F8EEC6D85}" srcOrd="0" destOrd="0" presId="urn:microsoft.com/office/officeart/2005/8/layout/default"/>
    <dgm:cxn modelId="{E57AA14D-7D09-4890-A2BC-4BEAE19CB2AE}" type="presParOf" srcId="{1F32BD67-B959-4D81-978E-6F4936A4ABC2}" destId="{F8B7D967-D272-49D4-8045-9A623674264E}" srcOrd="1" destOrd="0" presId="urn:microsoft.com/office/officeart/2005/8/layout/default"/>
    <dgm:cxn modelId="{EDF30DB7-8FA5-4CDE-B316-4A8DB9F0BE51}" type="presParOf" srcId="{1F32BD67-B959-4D81-978E-6F4936A4ABC2}" destId="{1EC70186-097A-4DEC-8433-7576310491DD}" srcOrd="2" destOrd="0" presId="urn:microsoft.com/office/officeart/2005/8/layout/default"/>
    <dgm:cxn modelId="{C64C821D-8289-4D4C-8241-53E7B557ECB2}" type="presParOf" srcId="{1F32BD67-B959-4D81-978E-6F4936A4ABC2}" destId="{2A2CFE6A-EF0C-4E29-843A-0AD9D323B797}" srcOrd="3" destOrd="0" presId="urn:microsoft.com/office/officeart/2005/8/layout/default"/>
    <dgm:cxn modelId="{43F12B01-4C2B-42E0-B065-C83C957C4E1E}" type="presParOf" srcId="{1F32BD67-B959-4D81-978E-6F4936A4ABC2}" destId="{85710336-E5A4-440D-B551-8BF1FE2F9ECC}" srcOrd="4" destOrd="0" presId="urn:microsoft.com/office/officeart/2005/8/layout/default"/>
    <dgm:cxn modelId="{06CEB2BA-1467-457B-A21A-82F9490EB159}" type="presParOf" srcId="{1F32BD67-B959-4D81-978E-6F4936A4ABC2}" destId="{FBDE7B99-2B83-482A-BA53-74C12E9C1C43}" srcOrd="5" destOrd="0" presId="urn:microsoft.com/office/officeart/2005/8/layout/default"/>
    <dgm:cxn modelId="{517F0CE6-376C-418B-801F-0AB05AB3D3D1}" type="presParOf" srcId="{1F32BD67-B959-4D81-978E-6F4936A4ABC2}" destId="{5878E419-00B1-433F-9155-4F62A612FCB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832F3-6124-41A5-B41F-40EE44FFF9F3}">
      <dsp:nvSpPr>
        <dsp:cNvPr id="0" name=""/>
        <dsp:cNvSpPr/>
      </dsp:nvSpPr>
      <dsp:spPr>
        <a:xfrm>
          <a:off x="393299" y="118298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841EA0-E6DE-4746-83AC-2C845252B122}">
      <dsp:nvSpPr>
        <dsp:cNvPr id="0" name=""/>
        <dsp:cNvSpPr/>
      </dsp:nvSpPr>
      <dsp:spPr>
        <a:xfrm>
          <a:off x="627299" y="141698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DCF826-B9A2-4F32-A273-73AC7E7BB0CE}">
      <dsp:nvSpPr>
        <dsp:cNvPr id="0" name=""/>
        <dsp:cNvSpPr/>
      </dsp:nvSpPr>
      <dsp:spPr>
        <a:xfrm>
          <a:off x="42299"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Te verwachten omzet;</a:t>
          </a:r>
          <a:endParaRPr lang="en-US" sz="1700" kern="1200"/>
        </a:p>
      </dsp:txBody>
      <dsp:txXfrm>
        <a:off x="42299" y="2622981"/>
        <a:ext cx="1800000" cy="720000"/>
      </dsp:txXfrm>
    </dsp:sp>
    <dsp:sp modelId="{95C7070F-D072-49BC-8B64-0A122EE8A5EB}">
      <dsp:nvSpPr>
        <dsp:cNvPr id="0" name=""/>
        <dsp:cNvSpPr/>
      </dsp:nvSpPr>
      <dsp:spPr>
        <a:xfrm>
          <a:off x="2508300" y="118298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FDE9E-84BA-4190-B7B8-79AC0BD88234}">
      <dsp:nvSpPr>
        <dsp:cNvPr id="0" name=""/>
        <dsp:cNvSpPr/>
      </dsp:nvSpPr>
      <dsp:spPr>
        <a:xfrm>
          <a:off x="2742300" y="141698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20C905-00EB-4AAE-A77F-2B766DC2763B}">
      <dsp:nvSpPr>
        <dsp:cNvPr id="0" name=""/>
        <dsp:cNvSpPr/>
      </dsp:nvSpPr>
      <dsp:spPr>
        <a:xfrm>
          <a:off x="2157300"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De soorten werkzaamheden;</a:t>
          </a:r>
          <a:endParaRPr lang="en-US" sz="1700" kern="1200"/>
        </a:p>
      </dsp:txBody>
      <dsp:txXfrm>
        <a:off x="2157300" y="2622981"/>
        <a:ext cx="1800000" cy="720000"/>
      </dsp:txXfrm>
    </dsp:sp>
    <dsp:sp modelId="{5BBA5041-6B9B-4BE6-8709-8CF34DD71256}">
      <dsp:nvSpPr>
        <dsp:cNvPr id="0" name=""/>
        <dsp:cNvSpPr/>
      </dsp:nvSpPr>
      <dsp:spPr>
        <a:xfrm>
          <a:off x="4623300" y="118298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D83E26-D112-44C3-BAEB-1822DCA03F50}">
      <dsp:nvSpPr>
        <dsp:cNvPr id="0" name=""/>
        <dsp:cNvSpPr/>
      </dsp:nvSpPr>
      <dsp:spPr>
        <a:xfrm>
          <a:off x="4857300" y="141698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FC5E06-EF5B-48F9-9F0C-63CABF261CA6}">
      <dsp:nvSpPr>
        <dsp:cNvPr id="0" name=""/>
        <dsp:cNvSpPr/>
      </dsp:nvSpPr>
      <dsp:spPr>
        <a:xfrm>
          <a:off x="4272300"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Beschikbaarheid van het personeel;</a:t>
          </a:r>
          <a:endParaRPr lang="en-US" sz="1700" kern="1200"/>
        </a:p>
      </dsp:txBody>
      <dsp:txXfrm>
        <a:off x="4272300" y="2622981"/>
        <a:ext cx="1800000" cy="720000"/>
      </dsp:txXfrm>
    </dsp:sp>
    <dsp:sp modelId="{1A3E4184-809D-4227-9EEE-7BDE162D196D}">
      <dsp:nvSpPr>
        <dsp:cNvPr id="0" name=""/>
        <dsp:cNvSpPr/>
      </dsp:nvSpPr>
      <dsp:spPr>
        <a:xfrm>
          <a:off x="6738300" y="118298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DFF2C-9070-4474-806C-9B3A2CE6F498}">
      <dsp:nvSpPr>
        <dsp:cNvPr id="0" name=""/>
        <dsp:cNvSpPr/>
      </dsp:nvSpPr>
      <dsp:spPr>
        <a:xfrm>
          <a:off x="6972300" y="141698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0B24EC-B1EA-4FA5-93C9-69CD4AF6A84F}">
      <dsp:nvSpPr>
        <dsp:cNvPr id="0" name=""/>
        <dsp:cNvSpPr/>
      </dsp:nvSpPr>
      <dsp:spPr>
        <a:xfrm>
          <a:off x="6387300"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De kennis en vaardigheden vh personeel;</a:t>
          </a:r>
          <a:endParaRPr lang="en-US" sz="1700" kern="1200"/>
        </a:p>
      </dsp:txBody>
      <dsp:txXfrm>
        <a:off x="6387300" y="2622981"/>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9D4B8-0305-4B5E-B01B-001F8EEC6D85}">
      <dsp:nvSpPr>
        <dsp:cNvPr id="0" name=""/>
        <dsp:cNvSpPr/>
      </dsp:nvSpPr>
      <dsp:spPr>
        <a:xfrm>
          <a:off x="460905" y="1047"/>
          <a:ext cx="3479899" cy="20879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a:t>Waar wil je naartoe in de toekomst?</a:t>
          </a:r>
          <a:endParaRPr lang="en-US" sz="3300" kern="1200"/>
        </a:p>
      </dsp:txBody>
      <dsp:txXfrm>
        <a:off x="460905" y="1047"/>
        <a:ext cx="3479899" cy="2087939"/>
      </dsp:txXfrm>
    </dsp:sp>
    <dsp:sp modelId="{1EC70186-097A-4DEC-8433-7576310491DD}">
      <dsp:nvSpPr>
        <dsp:cNvPr id="0" name=""/>
        <dsp:cNvSpPr/>
      </dsp:nvSpPr>
      <dsp:spPr>
        <a:xfrm>
          <a:off x="4288794" y="1047"/>
          <a:ext cx="3479899" cy="20879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a:t>Hoeveel mensen moeten er worden aangenomen?</a:t>
          </a:r>
          <a:endParaRPr lang="en-US" sz="3300" kern="1200"/>
        </a:p>
      </dsp:txBody>
      <dsp:txXfrm>
        <a:off x="4288794" y="1047"/>
        <a:ext cx="3479899" cy="2087939"/>
      </dsp:txXfrm>
    </dsp:sp>
    <dsp:sp modelId="{85710336-E5A4-440D-B551-8BF1FE2F9ECC}">
      <dsp:nvSpPr>
        <dsp:cNvPr id="0" name=""/>
        <dsp:cNvSpPr/>
      </dsp:nvSpPr>
      <dsp:spPr>
        <a:xfrm>
          <a:off x="460905" y="2436976"/>
          <a:ext cx="3479899" cy="20879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a:t>Welke kennis?</a:t>
          </a:r>
          <a:endParaRPr lang="en-US" sz="3300" kern="1200"/>
        </a:p>
      </dsp:txBody>
      <dsp:txXfrm>
        <a:off x="460905" y="2436976"/>
        <a:ext cx="3479899" cy="2087939"/>
      </dsp:txXfrm>
    </dsp:sp>
    <dsp:sp modelId="{5878E419-00B1-433F-9155-4F62A612FCBA}">
      <dsp:nvSpPr>
        <dsp:cNvPr id="0" name=""/>
        <dsp:cNvSpPr/>
      </dsp:nvSpPr>
      <dsp:spPr>
        <a:xfrm>
          <a:off x="4288794" y="2436976"/>
          <a:ext cx="3479899" cy="20879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a:t>Hoe is het natuurlijke verloop?</a:t>
          </a:r>
          <a:endParaRPr lang="en-US" sz="3300" kern="1200"/>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13-9-2023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13-9-2023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13-9-2023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13-9-2023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13-9-2023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13-9-2023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D636C07-7E76-46D3-B86B-6AF7C60E533E}" type="datetimeFigureOut">
              <a:rPr lang="nl-NL" smtClean="0"/>
              <a:t>13-9-2023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D636C07-7E76-46D3-B86B-6AF7C60E533E}" type="datetimeFigureOut">
              <a:rPr lang="nl-NL" smtClean="0"/>
              <a:t>13-9-2023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636C07-7E76-46D3-B86B-6AF7C60E533E}" type="datetimeFigureOut">
              <a:rPr lang="nl-NL" smtClean="0"/>
              <a:t>13-9-2023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13-9-2023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13-9-2023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36C07-7E76-46D3-B86B-6AF7C60E533E}" type="datetimeFigureOut">
              <a:rPr lang="nl-NL" smtClean="0"/>
              <a:t>13-9-2023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96D49-DAE3-40DE-93E0-41688E0A5016}"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Open snelweg">
            <a:extLst>
              <a:ext uri="{FF2B5EF4-FFF2-40B4-BE49-F238E27FC236}">
                <a16:creationId xmlns:a16="http://schemas.microsoft.com/office/drawing/2014/main" id="{F60E00D8-A550-C9BB-724A-1384F1C35C8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7" r="10762" b="-1"/>
          <a:stretch/>
        </p:blipFill>
        <p:spPr>
          <a:xfrm>
            <a:off x="20" y="10"/>
            <a:ext cx="9143980" cy="6857990"/>
          </a:xfrm>
          <a:noFill/>
        </p:spPr>
      </p:pic>
      <p:sp>
        <p:nvSpPr>
          <p:cNvPr id="6" name="Tekstvak 5">
            <a:extLst>
              <a:ext uri="{FF2B5EF4-FFF2-40B4-BE49-F238E27FC236}">
                <a16:creationId xmlns:a16="http://schemas.microsoft.com/office/drawing/2014/main" id="{6CA1A9E7-22C0-E122-D032-6FBFC5B0B8CE}"/>
              </a:ext>
            </a:extLst>
          </p:cNvPr>
          <p:cNvSpPr txBox="1"/>
          <p:nvPr/>
        </p:nvSpPr>
        <p:spPr>
          <a:xfrm>
            <a:off x="5220072" y="548680"/>
            <a:ext cx="3816424" cy="923330"/>
          </a:xfrm>
          <a:prstGeom prst="rect">
            <a:avLst/>
          </a:prstGeom>
          <a:noFill/>
        </p:spPr>
        <p:txBody>
          <a:bodyPr wrap="square" rtlCol="0">
            <a:spAutoFit/>
          </a:bodyPr>
          <a:lstStyle/>
          <a:p>
            <a:r>
              <a:rPr lang="nl-NL" dirty="0"/>
              <a:t>Begeleiden van medewerkers</a:t>
            </a:r>
          </a:p>
          <a:p>
            <a:r>
              <a:rPr lang="nl-NL" dirty="0"/>
              <a:t>Les 1</a:t>
            </a:r>
          </a:p>
          <a:p>
            <a:endParaRPr lang="nl-NL" dirty="0"/>
          </a:p>
        </p:txBody>
      </p:sp>
    </p:spTree>
    <p:extLst>
      <p:ext uri="{BB962C8B-B14F-4D97-AF65-F5344CB8AC3E}">
        <p14:creationId xmlns:p14="http://schemas.microsoft.com/office/powerpoint/2010/main" val="4198579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399EA-9DD3-3CE6-A39C-74E10F445CAC}"/>
              </a:ext>
            </a:extLst>
          </p:cNvPr>
          <p:cNvSpPr>
            <a:spLocks noGrp="1"/>
          </p:cNvSpPr>
          <p:nvPr>
            <p:ph type="title"/>
          </p:nvPr>
        </p:nvSpPr>
        <p:spPr/>
        <p:txBody>
          <a:bodyPr/>
          <a:lstStyle/>
          <a:p>
            <a:r>
              <a:rPr lang="nl-NL" dirty="0"/>
              <a:t>Personeelsplan</a:t>
            </a:r>
          </a:p>
        </p:txBody>
      </p:sp>
      <p:sp>
        <p:nvSpPr>
          <p:cNvPr id="3" name="Tijdelijke aanduiding voor inhoud 2">
            <a:extLst>
              <a:ext uri="{FF2B5EF4-FFF2-40B4-BE49-F238E27FC236}">
                <a16:creationId xmlns:a16="http://schemas.microsoft.com/office/drawing/2014/main" id="{6CB4A3CE-DD0D-74A5-29CD-1F5A43C861CD}"/>
              </a:ext>
            </a:extLst>
          </p:cNvPr>
          <p:cNvSpPr>
            <a:spLocks noGrp="1"/>
          </p:cNvSpPr>
          <p:nvPr>
            <p:ph idx="1"/>
          </p:nvPr>
        </p:nvSpPr>
        <p:spPr/>
        <p:txBody>
          <a:bodyPr/>
          <a:lstStyle/>
          <a:p>
            <a:r>
              <a:rPr lang="nl-NL" sz="2800" b="1" u="sng" dirty="0"/>
              <a:t>Personeelsbehoefte en personeelsbeschikbaarheid moeten in balans zijn.</a:t>
            </a:r>
          </a:p>
          <a:p>
            <a:endParaRPr lang="nl-NL" dirty="0"/>
          </a:p>
          <a:p>
            <a:r>
              <a:rPr lang="nl-NL" dirty="0"/>
              <a:t>Personeelsplan korte termijn </a:t>
            </a:r>
            <a:r>
              <a:rPr lang="nl-NL" dirty="0">
                <a:sym typeface="Wingdings" panose="05000000000000000000" pitchFamily="2" charset="2"/>
              </a:rPr>
              <a:t> werkplanning (week, maand)</a:t>
            </a:r>
          </a:p>
          <a:p>
            <a:endParaRPr lang="nl-NL" dirty="0">
              <a:sym typeface="Wingdings" panose="05000000000000000000" pitchFamily="2" charset="2"/>
            </a:endParaRPr>
          </a:p>
          <a:p>
            <a:r>
              <a:rPr lang="nl-NL" dirty="0">
                <a:sym typeface="Wingdings" panose="05000000000000000000" pitchFamily="2" charset="2"/>
              </a:rPr>
              <a:t>Personeelsplan lange termijn  personeelsplanning (aantal) jaar</a:t>
            </a:r>
            <a:endParaRPr lang="nl-NL" dirty="0"/>
          </a:p>
        </p:txBody>
      </p:sp>
    </p:spTree>
    <p:extLst>
      <p:ext uri="{BB962C8B-B14F-4D97-AF65-F5344CB8AC3E}">
        <p14:creationId xmlns:p14="http://schemas.microsoft.com/office/powerpoint/2010/main" val="392359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247EF-1E4C-4F67-EA77-B02941A3AB0F}"/>
              </a:ext>
            </a:extLst>
          </p:cNvPr>
          <p:cNvSpPr>
            <a:spLocks noGrp="1"/>
          </p:cNvSpPr>
          <p:nvPr>
            <p:ph type="title"/>
          </p:nvPr>
        </p:nvSpPr>
        <p:spPr>
          <a:xfrm>
            <a:off x="457200" y="274638"/>
            <a:ext cx="8229600" cy="1143000"/>
          </a:xfrm>
        </p:spPr>
        <p:txBody>
          <a:bodyPr anchor="ctr">
            <a:normAutofit/>
          </a:bodyPr>
          <a:lstStyle/>
          <a:p>
            <a:r>
              <a:rPr lang="nl-NL" dirty="0"/>
              <a:t>Personeelsplan korte termijn</a:t>
            </a:r>
          </a:p>
        </p:txBody>
      </p:sp>
      <p:graphicFrame>
        <p:nvGraphicFramePr>
          <p:cNvPr id="5" name="Tijdelijke aanduiding voor inhoud 2">
            <a:extLst>
              <a:ext uri="{FF2B5EF4-FFF2-40B4-BE49-F238E27FC236}">
                <a16:creationId xmlns:a16="http://schemas.microsoft.com/office/drawing/2014/main" id="{90FBA4BA-62C4-17FA-116F-FF86C0418FEA}"/>
              </a:ext>
            </a:extLst>
          </p:cNvPr>
          <p:cNvGraphicFramePr>
            <a:graphicFrameLocks noGrp="1"/>
          </p:cNvGraphicFramePr>
          <p:nvPr>
            <p:ph idx="1"/>
            <p:extLst>
              <p:ext uri="{D42A27DB-BD31-4B8C-83A1-F6EECF244321}">
                <p14:modId xmlns:p14="http://schemas.microsoft.com/office/powerpoint/2010/main" val="10819662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10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8444F-C6CD-B3D2-FAA9-CEDDAF55CCF8}"/>
              </a:ext>
            </a:extLst>
          </p:cNvPr>
          <p:cNvSpPr>
            <a:spLocks noGrp="1"/>
          </p:cNvSpPr>
          <p:nvPr>
            <p:ph type="title"/>
          </p:nvPr>
        </p:nvSpPr>
        <p:spPr>
          <a:xfrm>
            <a:off x="457200" y="274638"/>
            <a:ext cx="8229600" cy="1143000"/>
          </a:xfrm>
        </p:spPr>
        <p:txBody>
          <a:bodyPr anchor="ctr">
            <a:normAutofit/>
          </a:bodyPr>
          <a:lstStyle/>
          <a:p>
            <a:r>
              <a:rPr lang="nl-NL" dirty="0"/>
              <a:t>Personeelsplan lange termijn</a:t>
            </a:r>
          </a:p>
        </p:txBody>
      </p:sp>
      <p:graphicFrame>
        <p:nvGraphicFramePr>
          <p:cNvPr id="5" name="Tijdelijke aanduiding voor inhoud 2">
            <a:extLst>
              <a:ext uri="{FF2B5EF4-FFF2-40B4-BE49-F238E27FC236}">
                <a16:creationId xmlns:a16="http://schemas.microsoft.com/office/drawing/2014/main" id="{B67EF0C5-7C10-6EF1-8602-54D00EFE54B0}"/>
              </a:ext>
            </a:extLst>
          </p:cNvPr>
          <p:cNvGraphicFramePr>
            <a:graphicFrameLocks noGrp="1"/>
          </p:cNvGraphicFramePr>
          <p:nvPr>
            <p:ph idx="1"/>
            <p:extLst>
              <p:ext uri="{D42A27DB-BD31-4B8C-83A1-F6EECF244321}">
                <p14:modId xmlns:p14="http://schemas.microsoft.com/office/powerpoint/2010/main" val="40340628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285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9477A-D6CC-86F9-24DA-3194BB738F40}"/>
              </a:ext>
            </a:extLst>
          </p:cNvPr>
          <p:cNvSpPr>
            <a:spLocks noGrp="1"/>
          </p:cNvSpPr>
          <p:nvPr>
            <p:ph type="ctrTitle"/>
          </p:nvPr>
        </p:nvSpPr>
        <p:spPr>
          <a:xfrm>
            <a:off x="685800" y="2130425"/>
            <a:ext cx="7772400" cy="1470025"/>
          </a:xfrm>
        </p:spPr>
        <p:txBody>
          <a:bodyPr anchor="ctr">
            <a:normAutofit/>
          </a:bodyPr>
          <a:lstStyle/>
          <a:p>
            <a:r>
              <a:rPr lang="nl-NL" dirty="0"/>
              <a:t>Is verloop van personeel erg?</a:t>
            </a:r>
          </a:p>
        </p:txBody>
      </p:sp>
      <p:sp>
        <p:nvSpPr>
          <p:cNvPr id="7" name="Subtitle 2">
            <a:extLst>
              <a:ext uri="{FF2B5EF4-FFF2-40B4-BE49-F238E27FC236}">
                <a16:creationId xmlns:a16="http://schemas.microsoft.com/office/drawing/2014/main" id="{EC3B8C86-676C-A25B-FB0D-25726DEAC883}"/>
              </a:ext>
            </a:extLst>
          </p:cNvPr>
          <p:cNvSpPr>
            <a:spLocks noGrp="1"/>
          </p:cNvSpPr>
          <p:nvPr>
            <p:ph type="subTitle" idx="1"/>
          </p:nvPr>
        </p:nvSpPr>
        <p:spPr>
          <a:xfrm>
            <a:off x="1371600" y="3886200"/>
            <a:ext cx="6400800" cy="1752600"/>
          </a:xfrm>
        </p:spPr>
        <p:txBody>
          <a:bodyPr/>
          <a:lstStyle/>
          <a:p>
            <a:r>
              <a:rPr lang="en-US" dirty="0"/>
              <a:t>Wat </a:t>
            </a:r>
            <a:r>
              <a:rPr lang="en-US" dirty="0" err="1"/>
              <a:t>zijn</a:t>
            </a:r>
            <a:r>
              <a:rPr lang="en-US" dirty="0"/>
              <a:t> de </a:t>
            </a:r>
            <a:r>
              <a:rPr lang="en-US" dirty="0" err="1"/>
              <a:t>voor</a:t>
            </a:r>
            <a:r>
              <a:rPr lang="en-US" dirty="0"/>
              <a:t>- en </a:t>
            </a:r>
            <a:r>
              <a:rPr lang="en-US" dirty="0" err="1"/>
              <a:t>nadelen</a:t>
            </a:r>
            <a:r>
              <a:rPr lang="en-US" dirty="0"/>
              <a:t>?</a:t>
            </a:r>
          </a:p>
        </p:txBody>
      </p:sp>
    </p:spTree>
    <p:extLst>
      <p:ext uri="{BB962C8B-B14F-4D97-AF65-F5344CB8AC3E}">
        <p14:creationId xmlns:p14="http://schemas.microsoft.com/office/powerpoint/2010/main" val="400182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CA5EB-7119-4E67-898C-97BC4A704CF7}"/>
              </a:ext>
            </a:extLst>
          </p:cNvPr>
          <p:cNvSpPr>
            <a:spLocks noGrp="1"/>
          </p:cNvSpPr>
          <p:nvPr>
            <p:ph type="title"/>
          </p:nvPr>
        </p:nvSpPr>
        <p:spPr/>
        <p:txBody>
          <a:bodyPr>
            <a:normAutofit fontScale="90000"/>
          </a:bodyPr>
          <a:lstStyle/>
          <a:p>
            <a:r>
              <a:rPr lang="nl-NL" dirty="0"/>
              <a:t>Hoe zit jullie personeelsbestand eruit?</a:t>
            </a:r>
          </a:p>
        </p:txBody>
      </p:sp>
      <p:sp>
        <p:nvSpPr>
          <p:cNvPr id="3" name="Tijdelijke aanduiding voor inhoud 2">
            <a:extLst>
              <a:ext uri="{FF2B5EF4-FFF2-40B4-BE49-F238E27FC236}">
                <a16:creationId xmlns:a16="http://schemas.microsoft.com/office/drawing/2014/main" id="{1460F195-D341-FF50-0C4C-328ECA6B4E2F}"/>
              </a:ext>
            </a:extLst>
          </p:cNvPr>
          <p:cNvSpPr>
            <a:spLocks noGrp="1"/>
          </p:cNvSpPr>
          <p:nvPr>
            <p:ph idx="1"/>
          </p:nvPr>
        </p:nvSpPr>
        <p:spPr/>
        <p:txBody>
          <a:bodyPr>
            <a:normAutofit fontScale="92500" lnSpcReduction="20000"/>
          </a:bodyPr>
          <a:lstStyle/>
          <a:p>
            <a:r>
              <a:rPr lang="nl-NL" dirty="0"/>
              <a:t>Kijk naar:</a:t>
            </a:r>
          </a:p>
          <a:p>
            <a:pPr lvl="2"/>
            <a:r>
              <a:rPr lang="nl-NL" dirty="0"/>
              <a:t>Aantal medewerkers (fte);</a:t>
            </a:r>
          </a:p>
          <a:p>
            <a:pPr lvl="2"/>
            <a:r>
              <a:rPr lang="nl-NL" dirty="0"/>
              <a:t>Leeftijd;</a:t>
            </a:r>
          </a:p>
          <a:p>
            <a:pPr lvl="2"/>
            <a:r>
              <a:rPr lang="nl-NL" dirty="0"/>
              <a:t>Functies (opbouw);</a:t>
            </a:r>
          </a:p>
          <a:p>
            <a:pPr lvl="2"/>
            <a:r>
              <a:rPr lang="nl-NL" dirty="0"/>
              <a:t>Salariëring;</a:t>
            </a:r>
          </a:p>
          <a:p>
            <a:pPr marL="914400" lvl="2" indent="0">
              <a:buNone/>
            </a:pPr>
            <a:endParaRPr lang="nl-NL" dirty="0"/>
          </a:p>
          <a:p>
            <a:r>
              <a:rPr lang="nl-NL" dirty="0"/>
              <a:t>Balans?</a:t>
            </a:r>
          </a:p>
          <a:p>
            <a:endParaRPr lang="nl-NL" dirty="0"/>
          </a:p>
          <a:p>
            <a:r>
              <a:rPr lang="nl-NL" dirty="0"/>
              <a:t>Waarom is het zo opgebouwd?</a:t>
            </a:r>
          </a:p>
          <a:p>
            <a:endParaRPr lang="nl-NL" dirty="0"/>
          </a:p>
          <a:p>
            <a:r>
              <a:rPr lang="nl-NL" dirty="0"/>
              <a:t>Is er personeelsbehoefte? Waarom wel? Of niet?</a:t>
            </a:r>
          </a:p>
          <a:p>
            <a:endParaRPr lang="nl-NL" dirty="0"/>
          </a:p>
        </p:txBody>
      </p:sp>
    </p:spTree>
    <p:extLst>
      <p:ext uri="{BB962C8B-B14F-4D97-AF65-F5344CB8AC3E}">
        <p14:creationId xmlns:p14="http://schemas.microsoft.com/office/powerpoint/2010/main" val="271744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8649E-09D5-C10C-E485-C44C79E071F8}"/>
              </a:ext>
            </a:extLst>
          </p:cNvPr>
          <p:cNvSpPr>
            <a:spLocks noGrp="1"/>
          </p:cNvSpPr>
          <p:nvPr>
            <p:ph type="title"/>
          </p:nvPr>
        </p:nvSpPr>
        <p:spPr/>
        <p:txBody>
          <a:bodyPr/>
          <a:lstStyle/>
          <a:p>
            <a:r>
              <a:rPr lang="nl-NL" dirty="0"/>
              <a:t>Ken je personeel!</a:t>
            </a:r>
          </a:p>
        </p:txBody>
      </p:sp>
      <p:sp>
        <p:nvSpPr>
          <p:cNvPr id="3" name="Tijdelijke aanduiding voor inhoud 2">
            <a:extLst>
              <a:ext uri="{FF2B5EF4-FFF2-40B4-BE49-F238E27FC236}">
                <a16:creationId xmlns:a16="http://schemas.microsoft.com/office/drawing/2014/main" id="{24427E72-161C-D5CD-BD10-8BC3BFEA0A81}"/>
              </a:ext>
            </a:extLst>
          </p:cNvPr>
          <p:cNvSpPr>
            <a:spLocks noGrp="1"/>
          </p:cNvSpPr>
          <p:nvPr>
            <p:ph idx="1"/>
          </p:nvPr>
        </p:nvSpPr>
        <p:spPr/>
        <p:txBody>
          <a:bodyPr>
            <a:normAutofit/>
          </a:bodyPr>
          <a:lstStyle/>
          <a:p>
            <a:r>
              <a:rPr lang="nl-NL" dirty="0"/>
              <a:t>Weet waar hun kwaliteiten liggen!</a:t>
            </a:r>
          </a:p>
          <a:p>
            <a:endParaRPr lang="nl-NL" dirty="0"/>
          </a:p>
          <a:p>
            <a:r>
              <a:rPr lang="nl-NL" dirty="0"/>
              <a:t>Weet wat ze willen ontwikkelen;</a:t>
            </a:r>
          </a:p>
          <a:p>
            <a:endParaRPr lang="nl-NL" dirty="0"/>
          </a:p>
          <a:p>
            <a:r>
              <a:rPr lang="nl-NL" dirty="0"/>
              <a:t>Weet hoe </a:t>
            </a:r>
            <a:r>
              <a:rPr lang="nl-NL"/>
              <a:t>ze leren;</a:t>
            </a:r>
            <a:endParaRPr lang="nl-NL" dirty="0"/>
          </a:p>
          <a:p>
            <a:endParaRPr lang="nl-NL" dirty="0"/>
          </a:p>
          <a:p>
            <a:r>
              <a:rPr lang="nl-NL" dirty="0"/>
              <a:t>Juiste begeleiding;</a:t>
            </a:r>
          </a:p>
        </p:txBody>
      </p:sp>
    </p:spTree>
    <p:extLst>
      <p:ext uri="{BB962C8B-B14F-4D97-AF65-F5344CB8AC3E}">
        <p14:creationId xmlns:p14="http://schemas.microsoft.com/office/powerpoint/2010/main" val="299730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ategisch personeelsmanagement (HRM)">
            <a:extLst>
              <a:ext uri="{FF2B5EF4-FFF2-40B4-BE49-F238E27FC236}">
                <a16:creationId xmlns:a16="http://schemas.microsoft.com/office/drawing/2014/main" id="{2AD8F0B6-8386-A814-B097-D837B0113A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5867" y="68263"/>
            <a:ext cx="6772267" cy="6721475"/>
          </a:xfrm>
          <a:prstGeom prst="rect">
            <a:avLst/>
          </a:prstGeom>
          <a:solidFill>
            <a:srgbClr val="FFFFFF"/>
          </a:solidFill>
        </p:spPr>
      </p:pic>
    </p:spTree>
    <p:extLst>
      <p:ext uri="{BB962C8B-B14F-4D97-AF65-F5344CB8AC3E}">
        <p14:creationId xmlns:p14="http://schemas.microsoft.com/office/powerpoint/2010/main" val="279092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F77CF5-0153-D543-AA38-735F758076A4}"/>
              </a:ext>
            </a:extLst>
          </p:cNvPr>
          <p:cNvSpPr>
            <a:spLocks noGrp="1"/>
          </p:cNvSpPr>
          <p:nvPr>
            <p:ph type="title"/>
          </p:nvPr>
        </p:nvSpPr>
        <p:spPr>
          <a:xfrm>
            <a:off x="457200" y="274638"/>
            <a:ext cx="8229600" cy="1143000"/>
          </a:xfrm>
        </p:spPr>
        <p:txBody>
          <a:bodyPr/>
          <a:lstStyle/>
          <a:p>
            <a:endParaRPr lang="en-US"/>
          </a:p>
        </p:txBody>
      </p:sp>
      <p:sp>
        <p:nvSpPr>
          <p:cNvPr id="3" name="Tijdelijke aanduiding voor inhoud 2">
            <a:extLst>
              <a:ext uri="{FF2B5EF4-FFF2-40B4-BE49-F238E27FC236}">
                <a16:creationId xmlns:a16="http://schemas.microsoft.com/office/drawing/2014/main" id="{7E8E9423-0547-1770-6901-69DDEE5EBFEC}"/>
              </a:ext>
            </a:extLst>
          </p:cNvPr>
          <p:cNvSpPr>
            <a:spLocks noGrp="1"/>
          </p:cNvSpPr>
          <p:nvPr>
            <p:ph sz="half" idx="1"/>
          </p:nvPr>
        </p:nvSpPr>
        <p:spPr>
          <a:xfrm>
            <a:off x="457200" y="1600200"/>
            <a:ext cx="4038600" cy="4525963"/>
          </a:xfrm>
        </p:spPr>
        <p:txBody>
          <a:bodyPr>
            <a:normAutofit/>
          </a:bodyPr>
          <a:lstStyle/>
          <a:p>
            <a:r>
              <a:rPr lang="nl-NL" dirty="0"/>
              <a:t>Hoe was jouw eerste werk/stagedag?</a:t>
            </a:r>
          </a:p>
          <a:p>
            <a:endParaRPr lang="nl-NL" dirty="0"/>
          </a:p>
          <a:p>
            <a:r>
              <a:rPr lang="nl-NL" dirty="0"/>
              <a:t>Werd je enthousiast gemaakt? Hoe deden ze dit?</a:t>
            </a:r>
          </a:p>
          <a:p>
            <a:endParaRPr lang="nl-NL" dirty="0"/>
          </a:p>
          <a:p>
            <a:r>
              <a:rPr lang="nl-NL" dirty="0"/>
              <a:t>Hebben ze je wat geleerd?</a:t>
            </a:r>
          </a:p>
        </p:txBody>
      </p:sp>
      <p:pic>
        <p:nvPicPr>
          <p:cNvPr id="4" name="Afbeelding 3">
            <a:extLst>
              <a:ext uri="{FF2B5EF4-FFF2-40B4-BE49-F238E27FC236}">
                <a16:creationId xmlns:a16="http://schemas.microsoft.com/office/drawing/2014/main" id="{9C61601B-76A4-20BB-06D1-B3E26F939E64}"/>
              </a:ext>
            </a:extLst>
          </p:cNvPr>
          <p:cNvPicPr>
            <a:picLocks noChangeAspect="1"/>
          </p:cNvPicPr>
          <p:nvPr/>
        </p:nvPicPr>
        <p:blipFill rotWithShape="1">
          <a:blip r:embed="rId2"/>
          <a:srcRect l="31695" r="18335" b="-1"/>
          <a:stretch/>
        </p:blipFill>
        <p:spPr>
          <a:xfrm>
            <a:off x="4648200" y="1600200"/>
            <a:ext cx="4038600" cy="4525963"/>
          </a:xfrm>
          <a:prstGeom prst="rect">
            <a:avLst/>
          </a:prstGeom>
          <a:noFill/>
        </p:spPr>
      </p:pic>
    </p:spTree>
    <p:extLst>
      <p:ext uri="{BB962C8B-B14F-4D97-AF65-F5344CB8AC3E}">
        <p14:creationId xmlns:p14="http://schemas.microsoft.com/office/powerpoint/2010/main" val="399960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55773"/>
            <a:ext cx="8579296" cy="1152128"/>
          </a:xfrm>
        </p:spPr>
        <p:txBody>
          <a:bodyPr>
            <a:normAutofit/>
          </a:bodyPr>
          <a:lstStyle/>
          <a:p>
            <a:r>
              <a:rPr lang="nl-NL" dirty="0"/>
              <a:t>Begeleiding bieden</a:t>
            </a:r>
          </a:p>
        </p:txBody>
      </p:sp>
      <p:sp>
        <p:nvSpPr>
          <p:cNvPr id="4" name="Tijdelijke aanduiding voor inhoud 3"/>
          <p:cNvSpPr>
            <a:spLocks noGrp="1"/>
          </p:cNvSpPr>
          <p:nvPr>
            <p:ph idx="1"/>
          </p:nvPr>
        </p:nvSpPr>
        <p:spPr>
          <a:xfrm>
            <a:off x="467544" y="2204864"/>
            <a:ext cx="8219256" cy="3921299"/>
          </a:xfrm>
        </p:spPr>
        <p:txBody>
          <a:bodyPr/>
          <a:lstStyle/>
          <a:p>
            <a:pPr marL="514350" indent="-514350">
              <a:buFont typeface="+mj-lt"/>
              <a:buAutoNum type="arabicPeriod"/>
            </a:pPr>
            <a:endParaRPr lang="nl-NL" dirty="0"/>
          </a:p>
          <a:p>
            <a:pPr marL="0" indent="0">
              <a:buNone/>
            </a:pPr>
            <a:endParaRPr lang="nl-NL" dirty="0"/>
          </a:p>
        </p:txBody>
      </p:sp>
      <p:sp>
        <p:nvSpPr>
          <p:cNvPr id="3" name="Tekstvak 2">
            <a:extLst>
              <a:ext uri="{FF2B5EF4-FFF2-40B4-BE49-F238E27FC236}">
                <a16:creationId xmlns:a16="http://schemas.microsoft.com/office/drawing/2014/main" id="{D435BF20-4711-4DCA-AA0A-7C354928A6BC}"/>
              </a:ext>
            </a:extLst>
          </p:cNvPr>
          <p:cNvSpPr txBox="1"/>
          <p:nvPr/>
        </p:nvSpPr>
        <p:spPr>
          <a:xfrm>
            <a:off x="755576" y="1484784"/>
            <a:ext cx="7560840" cy="3693319"/>
          </a:xfrm>
          <a:prstGeom prst="rect">
            <a:avLst/>
          </a:prstGeom>
          <a:noFill/>
        </p:spPr>
        <p:txBody>
          <a:bodyPr wrap="square" rtlCol="0">
            <a:spAutoFit/>
          </a:bodyPr>
          <a:lstStyle/>
          <a:p>
            <a:r>
              <a:rPr lang="nl-NL" dirty="0"/>
              <a:t>Zorg bij het begeleiden van medewerkers ervoor dat medewerkers enthousiast en gemotiveerd worden!!</a:t>
            </a:r>
          </a:p>
          <a:p>
            <a:endParaRPr lang="nl-NL" dirty="0"/>
          </a:p>
          <a:p>
            <a:r>
              <a:rPr lang="nl-NL" b="1" dirty="0"/>
              <a:t>Opdracht in tweetallen (30 min):</a:t>
            </a:r>
          </a:p>
          <a:p>
            <a:endParaRPr lang="nl-NL" b="1" dirty="0"/>
          </a:p>
          <a:p>
            <a:r>
              <a:rPr lang="nl-NL" b="1" dirty="0"/>
              <a:t>Je krijgt morgen een nieuwe medewerker op je bedrijf. Je wilt graag dat hij het bedrijf en de collega’s leert kennen, de meeste producten in de winkel ziet en variatie in werkzaamheden krijgt.  Je wilt hem ook een beetje leren kennen en zijn manier van werken.</a:t>
            </a:r>
          </a:p>
          <a:p>
            <a:r>
              <a:rPr lang="nl-NL" b="1" dirty="0"/>
              <a:t>Zorg ervoor dat deze medewerker aan het einde van de dag enthousiast naar huis gaat en zin heeft aan een nieuwe werkdag! Hoe zorg jij hiervoor? </a:t>
            </a:r>
          </a:p>
          <a:p>
            <a:endParaRPr lang="nl-NL" b="1" dirty="0"/>
          </a:p>
          <a:p>
            <a:r>
              <a:rPr lang="nl-NL" b="1" dirty="0"/>
              <a:t>Hoe ga je hem begeleiden? Hoe zit zijn werkdag eruit….leg uit. </a:t>
            </a:r>
          </a:p>
        </p:txBody>
      </p:sp>
    </p:spTree>
    <p:extLst>
      <p:ext uri="{BB962C8B-B14F-4D97-AF65-F5344CB8AC3E}">
        <p14:creationId xmlns:p14="http://schemas.microsoft.com/office/powerpoint/2010/main" val="211226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Planning</a:t>
            </a:r>
          </a:p>
        </p:txBody>
      </p:sp>
      <p:sp>
        <p:nvSpPr>
          <p:cNvPr id="3" name="Tijdelijke aanduiding voor inhoud 2"/>
          <p:cNvSpPr>
            <a:spLocks noGrp="1"/>
          </p:cNvSpPr>
          <p:nvPr>
            <p:ph idx="1"/>
          </p:nvPr>
        </p:nvSpPr>
        <p:spPr>
          <a:xfrm>
            <a:off x="323528" y="1772816"/>
            <a:ext cx="8363272" cy="4353347"/>
          </a:xfrm>
        </p:spPr>
        <p:txBody>
          <a:bodyPr>
            <a:normAutofit fontScale="92500" lnSpcReduction="20000"/>
          </a:bodyPr>
          <a:lstStyle/>
          <a:p>
            <a:pPr marL="0" indent="0">
              <a:buNone/>
            </a:pPr>
            <a:r>
              <a:rPr lang="nl-NL" dirty="0"/>
              <a:t>Deze periode:</a:t>
            </a:r>
          </a:p>
          <a:p>
            <a:r>
              <a:rPr lang="nl-NL" dirty="0"/>
              <a:t>Personeelsbeleid;</a:t>
            </a:r>
          </a:p>
          <a:p>
            <a:pPr>
              <a:buFont typeface="Arial" charset="0"/>
              <a:buChar char="•"/>
            </a:pPr>
            <a:r>
              <a:rPr lang="nl-NL" dirty="0"/>
              <a:t>Leren en leerstijlen</a:t>
            </a:r>
          </a:p>
          <a:p>
            <a:pPr>
              <a:buFont typeface="Arial" charset="0"/>
              <a:buChar char="•"/>
            </a:pPr>
            <a:r>
              <a:rPr lang="nl-NL" dirty="0"/>
              <a:t>Toepassen leren en leerstijlen</a:t>
            </a:r>
          </a:p>
          <a:p>
            <a:pPr>
              <a:buFont typeface="Arial" charset="0"/>
              <a:buChar char="•"/>
            </a:pPr>
            <a:r>
              <a:rPr lang="nl-NL" dirty="0"/>
              <a:t>Communiceren</a:t>
            </a:r>
          </a:p>
          <a:p>
            <a:pPr>
              <a:buFont typeface="Arial" charset="0"/>
              <a:buChar char="•"/>
            </a:pPr>
            <a:r>
              <a:rPr lang="nl-NL" dirty="0"/>
              <a:t>Conflicten</a:t>
            </a:r>
          </a:p>
          <a:p>
            <a:pPr>
              <a:buFont typeface="Arial" charset="0"/>
              <a:buChar char="•"/>
            </a:pPr>
            <a:r>
              <a:rPr lang="nl-NL" dirty="0"/>
              <a:t>Instrueren en begeleiden </a:t>
            </a:r>
          </a:p>
          <a:p>
            <a:pPr>
              <a:buFont typeface="Arial" charset="0"/>
              <a:buChar char="•"/>
            </a:pPr>
            <a:r>
              <a:rPr lang="nl-NL" dirty="0"/>
              <a:t>Aannemen nieuwe medewerkers;</a:t>
            </a:r>
          </a:p>
          <a:p>
            <a:pPr>
              <a:buFont typeface="Arial" charset="0"/>
              <a:buChar char="•"/>
            </a:pPr>
            <a:r>
              <a:rPr lang="nl-NL" dirty="0"/>
              <a:t>Functieprofiel;</a:t>
            </a:r>
          </a:p>
          <a:p>
            <a:pPr>
              <a:buFont typeface="Arial" charset="0"/>
              <a:buChar char="•"/>
            </a:pPr>
            <a:endParaRPr lang="nl-NL" dirty="0"/>
          </a:p>
          <a:p>
            <a:pPr>
              <a:buFont typeface="Arial" charset="0"/>
              <a:buChar char="•"/>
            </a:pPr>
            <a:endParaRPr lang="nl-NL" dirty="0"/>
          </a:p>
          <a:p>
            <a:pPr marL="0" indent="0">
              <a:buNone/>
            </a:pPr>
            <a:endParaRPr lang="nl-NL" b="1" u="sng" dirty="0"/>
          </a:p>
        </p:txBody>
      </p:sp>
    </p:spTree>
    <p:extLst>
      <p:ext uri="{BB962C8B-B14F-4D97-AF65-F5344CB8AC3E}">
        <p14:creationId xmlns:p14="http://schemas.microsoft.com/office/powerpoint/2010/main" val="27533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FB4CB-1AEE-40AA-9EFF-917576A6C983}"/>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4FC8C6D2-422A-4AFD-B197-508B9AB39C2F}"/>
              </a:ext>
            </a:extLst>
          </p:cNvPr>
          <p:cNvSpPr>
            <a:spLocks noGrp="1"/>
          </p:cNvSpPr>
          <p:nvPr>
            <p:ph idx="1"/>
          </p:nvPr>
        </p:nvSpPr>
        <p:spPr/>
        <p:txBody>
          <a:bodyPr/>
          <a:lstStyle/>
          <a:p>
            <a:r>
              <a:rPr lang="nl-NL" dirty="0"/>
              <a:t>Doornemen IO + stage opdrachten</a:t>
            </a:r>
          </a:p>
          <a:p>
            <a:endParaRPr lang="nl-NL" dirty="0"/>
          </a:p>
          <a:p>
            <a:r>
              <a:rPr lang="nl-NL" dirty="0"/>
              <a:t>Uitleg instructie, 31 oktober</a:t>
            </a:r>
          </a:p>
          <a:p>
            <a:endParaRPr lang="nl-NL" dirty="0"/>
          </a:p>
          <a:p>
            <a:r>
              <a:rPr lang="nl-NL" dirty="0"/>
              <a:t>Personeelsbeleid;</a:t>
            </a:r>
          </a:p>
          <a:p>
            <a:endParaRPr lang="nl-NL" dirty="0"/>
          </a:p>
          <a:p>
            <a:r>
              <a:rPr lang="nl-NL" dirty="0"/>
              <a:t>Leren?</a:t>
            </a:r>
          </a:p>
          <a:p>
            <a:endParaRPr lang="nl-NL" dirty="0"/>
          </a:p>
          <a:p>
            <a:endParaRPr lang="nl-NL" dirty="0"/>
          </a:p>
        </p:txBody>
      </p:sp>
    </p:spTree>
    <p:extLst>
      <p:ext uri="{BB962C8B-B14F-4D97-AF65-F5344CB8AC3E}">
        <p14:creationId xmlns:p14="http://schemas.microsoft.com/office/powerpoint/2010/main" val="204153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E26E0-54EE-EB98-E1B9-11809C77B92F}"/>
              </a:ext>
            </a:extLst>
          </p:cNvPr>
          <p:cNvSpPr>
            <a:spLocks noGrp="1"/>
          </p:cNvSpPr>
          <p:nvPr>
            <p:ph type="title"/>
          </p:nvPr>
        </p:nvSpPr>
        <p:spPr>
          <a:xfrm>
            <a:off x="457200" y="274638"/>
            <a:ext cx="8229600" cy="1143000"/>
          </a:xfrm>
        </p:spPr>
        <p:txBody>
          <a:bodyPr anchor="ctr">
            <a:normAutofit/>
          </a:bodyPr>
          <a:lstStyle/>
          <a:p>
            <a:pPr>
              <a:lnSpc>
                <a:spcPct val="90000"/>
              </a:lnSpc>
            </a:pPr>
            <a:r>
              <a:rPr lang="nl-NL" sz="2400" dirty="0"/>
              <a:t>Hoe ziet jullie personeelsbeleid eruit?</a:t>
            </a:r>
            <a:br>
              <a:rPr lang="nl-NL" sz="2400" dirty="0"/>
            </a:br>
            <a:br>
              <a:rPr lang="nl-NL" sz="2400" dirty="0"/>
            </a:br>
            <a:r>
              <a:rPr lang="nl-NL" sz="2400" dirty="0"/>
              <a:t>En waarom heb je als bedrijf een personeelsbeleid?</a:t>
            </a:r>
          </a:p>
        </p:txBody>
      </p:sp>
      <p:pic>
        <p:nvPicPr>
          <p:cNvPr id="3" name="Afbeelding 2">
            <a:extLst>
              <a:ext uri="{FF2B5EF4-FFF2-40B4-BE49-F238E27FC236}">
                <a16:creationId xmlns:a16="http://schemas.microsoft.com/office/drawing/2014/main" id="{2B6EBBBE-7F04-E329-AC52-6F46F35BB5C6}"/>
              </a:ext>
            </a:extLst>
          </p:cNvPr>
          <p:cNvPicPr>
            <a:picLocks noChangeAspect="1"/>
          </p:cNvPicPr>
          <p:nvPr/>
        </p:nvPicPr>
        <p:blipFill>
          <a:blip r:embed="rId2"/>
          <a:stretch>
            <a:fillRect/>
          </a:stretch>
        </p:blipFill>
        <p:spPr>
          <a:xfrm>
            <a:off x="457200" y="3284984"/>
            <a:ext cx="8229600" cy="1243584"/>
          </a:xfrm>
          <a:prstGeom prst="rect">
            <a:avLst/>
          </a:prstGeom>
          <a:noFill/>
        </p:spPr>
      </p:pic>
    </p:spTree>
    <p:extLst>
      <p:ext uri="{BB962C8B-B14F-4D97-AF65-F5344CB8AC3E}">
        <p14:creationId xmlns:p14="http://schemas.microsoft.com/office/powerpoint/2010/main" val="294739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4EE3F-F9F9-CD9E-E858-46D473EF3F3B}"/>
              </a:ext>
            </a:extLst>
          </p:cNvPr>
          <p:cNvSpPr>
            <a:spLocks noGrp="1"/>
          </p:cNvSpPr>
          <p:nvPr>
            <p:ph type="title"/>
          </p:nvPr>
        </p:nvSpPr>
        <p:spPr/>
        <p:txBody>
          <a:bodyPr/>
          <a:lstStyle/>
          <a:p>
            <a:r>
              <a:rPr lang="nl-NL" dirty="0"/>
              <a:t>Personeelsbeleid</a:t>
            </a:r>
          </a:p>
        </p:txBody>
      </p:sp>
      <p:sp>
        <p:nvSpPr>
          <p:cNvPr id="3" name="Tijdelijke aanduiding voor inhoud 2">
            <a:extLst>
              <a:ext uri="{FF2B5EF4-FFF2-40B4-BE49-F238E27FC236}">
                <a16:creationId xmlns:a16="http://schemas.microsoft.com/office/drawing/2014/main" id="{CC81F1B5-20F5-1531-63D5-012E25194E90}"/>
              </a:ext>
            </a:extLst>
          </p:cNvPr>
          <p:cNvSpPr>
            <a:spLocks noGrp="1"/>
          </p:cNvSpPr>
          <p:nvPr>
            <p:ph idx="1"/>
          </p:nvPr>
        </p:nvSpPr>
        <p:spPr/>
        <p:txBody>
          <a:bodyPr>
            <a:normAutofit fontScale="92500" lnSpcReduction="20000"/>
          </a:bodyPr>
          <a:lstStyle/>
          <a:p>
            <a:r>
              <a:rPr lang="nl-NL" dirty="0"/>
              <a:t>Ondersteuning organisatie;</a:t>
            </a:r>
          </a:p>
          <a:p>
            <a:r>
              <a:rPr lang="nl-NL" dirty="0"/>
              <a:t>Juiste hoeveelheid mensen;</a:t>
            </a:r>
          </a:p>
          <a:p>
            <a:r>
              <a:rPr lang="nl-NL" dirty="0"/>
              <a:t>Juiste capaciteiten;</a:t>
            </a:r>
          </a:p>
          <a:p>
            <a:pPr marL="0" indent="0">
              <a:buNone/>
            </a:pPr>
            <a:endParaRPr lang="nl-NL" dirty="0"/>
          </a:p>
          <a:p>
            <a:pPr marL="0" indent="0">
              <a:buNone/>
            </a:pPr>
            <a:endParaRPr lang="nl-NL" dirty="0"/>
          </a:p>
          <a:p>
            <a:pPr lvl="1"/>
            <a:r>
              <a:rPr lang="nl-NL" dirty="0"/>
              <a:t>Arbeidsvoorwaarden;</a:t>
            </a:r>
          </a:p>
          <a:p>
            <a:pPr lvl="1"/>
            <a:r>
              <a:rPr lang="nl-NL" dirty="0"/>
              <a:t>Wetten/regels;</a:t>
            </a:r>
          </a:p>
          <a:p>
            <a:pPr lvl="1"/>
            <a:r>
              <a:rPr lang="nl-NL" dirty="0"/>
              <a:t>Beloningsbeleid;</a:t>
            </a:r>
          </a:p>
          <a:p>
            <a:pPr lvl="1"/>
            <a:r>
              <a:rPr lang="nl-NL" dirty="0"/>
              <a:t>Verzuimbeleid;</a:t>
            </a:r>
          </a:p>
          <a:p>
            <a:pPr lvl="1"/>
            <a:r>
              <a:rPr lang="nl-NL" dirty="0"/>
              <a:t>Functioneringsgesprekken. </a:t>
            </a:r>
          </a:p>
        </p:txBody>
      </p:sp>
      <p:pic>
        <p:nvPicPr>
          <p:cNvPr id="4" name="Afbeelding 3">
            <a:extLst>
              <a:ext uri="{FF2B5EF4-FFF2-40B4-BE49-F238E27FC236}">
                <a16:creationId xmlns:a16="http://schemas.microsoft.com/office/drawing/2014/main" id="{87FEE64F-E103-16E5-4D39-996588A1156E}"/>
              </a:ext>
            </a:extLst>
          </p:cNvPr>
          <p:cNvPicPr>
            <a:picLocks noChangeAspect="1"/>
          </p:cNvPicPr>
          <p:nvPr/>
        </p:nvPicPr>
        <p:blipFill>
          <a:blip r:embed="rId2"/>
          <a:stretch>
            <a:fillRect/>
          </a:stretch>
        </p:blipFill>
        <p:spPr>
          <a:xfrm>
            <a:off x="4932040" y="2852936"/>
            <a:ext cx="3924702" cy="2619598"/>
          </a:xfrm>
          <a:prstGeom prst="rect">
            <a:avLst/>
          </a:prstGeom>
        </p:spPr>
      </p:pic>
    </p:spTree>
    <p:extLst>
      <p:ext uri="{BB962C8B-B14F-4D97-AF65-F5344CB8AC3E}">
        <p14:creationId xmlns:p14="http://schemas.microsoft.com/office/powerpoint/2010/main" val="27982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3948F-9212-609E-A1EA-77BADE1D6582}"/>
              </a:ext>
            </a:extLst>
          </p:cNvPr>
          <p:cNvSpPr>
            <a:spLocks noGrp="1"/>
          </p:cNvSpPr>
          <p:nvPr>
            <p:ph type="title"/>
          </p:nvPr>
        </p:nvSpPr>
        <p:spPr>
          <a:xfrm>
            <a:off x="457200" y="274638"/>
            <a:ext cx="8229600" cy="1143000"/>
          </a:xfrm>
        </p:spPr>
        <p:txBody>
          <a:bodyPr anchor="ctr">
            <a:normAutofit/>
          </a:bodyPr>
          <a:lstStyle/>
          <a:p>
            <a:r>
              <a:rPr lang="nl-NL" dirty="0"/>
              <a:t>Goed werkgeverschap</a:t>
            </a:r>
          </a:p>
        </p:txBody>
      </p:sp>
      <p:pic>
        <p:nvPicPr>
          <p:cNvPr id="9" name="Afbeelding 8" descr="Collega's in beraad">
            <a:extLst>
              <a:ext uri="{FF2B5EF4-FFF2-40B4-BE49-F238E27FC236}">
                <a16:creationId xmlns:a16="http://schemas.microsoft.com/office/drawing/2014/main" id="{9F7EB7E3-1662-6D87-B959-393215FDB9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56" r="21481" b="-1"/>
          <a:stretch/>
        </p:blipFill>
        <p:spPr>
          <a:xfrm>
            <a:off x="457200" y="1600200"/>
            <a:ext cx="4038600" cy="4525963"/>
          </a:xfrm>
          <a:prstGeom prst="rect">
            <a:avLst/>
          </a:prstGeom>
          <a:noFill/>
        </p:spPr>
      </p:pic>
      <p:sp>
        <p:nvSpPr>
          <p:cNvPr id="3" name="Tijdelijke aanduiding voor inhoud 2">
            <a:extLst>
              <a:ext uri="{FF2B5EF4-FFF2-40B4-BE49-F238E27FC236}">
                <a16:creationId xmlns:a16="http://schemas.microsoft.com/office/drawing/2014/main" id="{61359518-0DA8-98AF-B4CE-E029637B5668}"/>
              </a:ext>
            </a:extLst>
          </p:cNvPr>
          <p:cNvSpPr>
            <a:spLocks noGrp="1"/>
          </p:cNvSpPr>
          <p:nvPr>
            <p:ph sz="half" idx="2"/>
          </p:nvPr>
        </p:nvSpPr>
        <p:spPr>
          <a:xfrm>
            <a:off x="4648200" y="1600200"/>
            <a:ext cx="4038600" cy="4525963"/>
          </a:xfrm>
        </p:spPr>
        <p:txBody>
          <a:bodyPr>
            <a:normAutofit/>
          </a:bodyPr>
          <a:lstStyle/>
          <a:p>
            <a:r>
              <a:rPr lang="nl-NL" dirty="0"/>
              <a:t>Wat is dat volgens jou?</a:t>
            </a:r>
          </a:p>
          <a:p>
            <a:endParaRPr lang="nl-NL" dirty="0"/>
          </a:p>
          <a:p>
            <a:endParaRPr lang="nl-NL" dirty="0"/>
          </a:p>
          <a:p>
            <a:r>
              <a:rPr lang="nl-NL" dirty="0"/>
              <a:t>Heeft jouw bedrijf goed werkgeverschap? Waarom?</a:t>
            </a:r>
          </a:p>
        </p:txBody>
      </p:sp>
    </p:spTree>
    <p:extLst>
      <p:ext uri="{BB962C8B-B14F-4D97-AF65-F5344CB8AC3E}">
        <p14:creationId xmlns:p14="http://schemas.microsoft.com/office/powerpoint/2010/main" val="234520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95F5D-FA47-AA7A-F8CD-C8BCEA8FD558}"/>
              </a:ext>
            </a:extLst>
          </p:cNvPr>
          <p:cNvSpPr>
            <a:spLocks noGrp="1"/>
          </p:cNvSpPr>
          <p:nvPr>
            <p:ph type="title"/>
          </p:nvPr>
        </p:nvSpPr>
        <p:spPr>
          <a:xfrm>
            <a:off x="457200" y="274638"/>
            <a:ext cx="8229600" cy="1143000"/>
          </a:xfrm>
        </p:spPr>
        <p:txBody>
          <a:bodyPr anchor="ctr">
            <a:normAutofit/>
          </a:bodyPr>
          <a:lstStyle/>
          <a:p>
            <a:pPr>
              <a:lnSpc>
                <a:spcPct val="90000"/>
              </a:lnSpc>
            </a:pPr>
            <a:r>
              <a:rPr lang="nl-NL" sz="3700"/>
              <a:t>Personeelsbeleid en goed werkgeverschap</a:t>
            </a:r>
          </a:p>
        </p:txBody>
      </p:sp>
      <p:pic>
        <p:nvPicPr>
          <p:cNvPr id="5" name="Afbeelding 4" descr="Veel handen die duimen omhoog steken">
            <a:extLst>
              <a:ext uri="{FF2B5EF4-FFF2-40B4-BE49-F238E27FC236}">
                <a16:creationId xmlns:a16="http://schemas.microsoft.com/office/drawing/2014/main" id="{B5F24151-D749-895D-C7AA-FAB6496079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802106"/>
            <a:ext cx="4040188" cy="2696825"/>
          </a:xfrm>
          <a:prstGeom prst="rect">
            <a:avLst/>
          </a:prstGeom>
          <a:noFill/>
        </p:spPr>
      </p:pic>
      <p:sp>
        <p:nvSpPr>
          <p:cNvPr id="3" name="Tijdelijke aanduiding voor inhoud 2">
            <a:extLst>
              <a:ext uri="{FF2B5EF4-FFF2-40B4-BE49-F238E27FC236}">
                <a16:creationId xmlns:a16="http://schemas.microsoft.com/office/drawing/2014/main" id="{6B622945-3551-0E61-A817-9156083B125F}"/>
              </a:ext>
            </a:extLst>
          </p:cNvPr>
          <p:cNvSpPr>
            <a:spLocks noGrp="1"/>
          </p:cNvSpPr>
          <p:nvPr>
            <p:ph sz="quarter" idx="4"/>
          </p:nvPr>
        </p:nvSpPr>
        <p:spPr>
          <a:xfrm>
            <a:off x="4645025" y="2174875"/>
            <a:ext cx="4041775" cy="3951288"/>
          </a:xfrm>
        </p:spPr>
        <p:txBody>
          <a:bodyPr>
            <a:normAutofit/>
          </a:bodyPr>
          <a:lstStyle/>
          <a:p>
            <a:pPr>
              <a:lnSpc>
                <a:spcPct val="90000"/>
              </a:lnSpc>
            </a:pPr>
            <a:r>
              <a:rPr lang="nl-NL" sz="2200" dirty="0"/>
              <a:t>Een veilige gezonde werkplek;</a:t>
            </a:r>
          </a:p>
          <a:p>
            <a:pPr>
              <a:lnSpc>
                <a:spcPct val="90000"/>
              </a:lnSpc>
            </a:pPr>
            <a:r>
              <a:rPr lang="nl-NL" sz="2200" dirty="0"/>
              <a:t>Ga bewust om met ziekteverzuim;</a:t>
            </a:r>
          </a:p>
          <a:p>
            <a:pPr>
              <a:lnSpc>
                <a:spcPct val="90000"/>
              </a:lnSpc>
            </a:pPr>
            <a:r>
              <a:rPr lang="nl-NL" sz="2200" dirty="0"/>
              <a:t>Beloon werknemers eerlijk;</a:t>
            </a:r>
          </a:p>
          <a:p>
            <a:pPr>
              <a:lnSpc>
                <a:spcPct val="90000"/>
              </a:lnSpc>
            </a:pPr>
            <a:r>
              <a:rPr lang="nl-NL" sz="2200" dirty="0"/>
              <a:t>Gelijke kansen;</a:t>
            </a:r>
          </a:p>
          <a:p>
            <a:pPr>
              <a:lnSpc>
                <a:spcPct val="90000"/>
              </a:lnSpc>
            </a:pPr>
            <a:r>
              <a:rPr lang="nl-NL" sz="2200" dirty="0"/>
              <a:t>Leg afspraken vast (contract);</a:t>
            </a:r>
          </a:p>
          <a:p>
            <a:pPr>
              <a:lnSpc>
                <a:spcPct val="90000"/>
              </a:lnSpc>
            </a:pPr>
            <a:r>
              <a:rPr lang="nl-NL" sz="2200" dirty="0"/>
              <a:t>Geef voldoende inspraak;</a:t>
            </a:r>
          </a:p>
          <a:p>
            <a:pPr>
              <a:lnSpc>
                <a:spcPct val="90000"/>
              </a:lnSpc>
            </a:pPr>
            <a:r>
              <a:rPr lang="nl-NL" sz="2200" dirty="0"/>
              <a:t>Stem regelmatig af;</a:t>
            </a:r>
          </a:p>
          <a:p>
            <a:pPr>
              <a:lnSpc>
                <a:spcPct val="90000"/>
              </a:lnSpc>
            </a:pPr>
            <a:r>
              <a:rPr lang="nl-NL" sz="2200" dirty="0"/>
              <a:t>Ontwikkel personeel;</a:t>
            </a:r>
          </a:p>
          <a:p>
            <a:pPr>
              <a:lnSpc>
                <a:spcPct val="90000"/>
              </a:lnSpc>
            </a:pPr>
            <a:r>
              <a:rPr lang="nl-NL" sz="2200" dirty="0"/>
              <a:t>Ga zorgvuldig om met disfunctioneren.</a:t>
            </a:r>
          </a:p>
        </p:txBody>
      </p:sp>
    </p:spTree>
    <p:extLst>
      <p:ext uri="{BB962C8B-B14F-4D97-AF65-F5344CB8AC3E}">
        <p14:creationId xmlns:p14="http://schemas.microsoft.com/office/powerpoint/2010/main" val="194875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5B878D-23CA-A372-41D7-FFD3C44ABCA1}"/>
              </a:ext>
            </a:extLst>
          </p:cNvPr>
          <p:cNvSpPr>
            <a:spLocks noGrp="1"/>
          </p:cNvSpPr>
          <p:nvPr>
            <p:ph type="title"/>
          </p:nvPr>
        </p:nvSpPr>
        <p:spPr/>
        <p:txBody>
          <a:bodyPr/>
          <a:lstStyle/>
          <a:p>
            <a:r>
              <a:rPr lang="nl-NL" dirty="0"/>
              <a:t>Wat levert het op?</a:t>
            </a:r>
          </a:p>
        </p:txBody>
      </p:sp>
      <p:sp>
        <p:nvSpPr>
          <p:cNvPr id="3" name="Tijdelijke aanduiding voor inhoud 2">
            <a:extLst>
              <a:ext uri="{FF2B5EF4-FFF2-40B4-BE49-F238E27FC236}">
                <a16:creationId xmlns:a16="http://schemas.microsoft.com/office/drawing/2014/main" id="{D424DD24-C2D6-7D24-8CDD-93A890D956D5}"/>
              </a:ext>
            </a:extLst>
          </p:cNvPr>
          <p:cNvSpPr>
            <a:spLocks noGrp="1"/>
          </p:cNvSpPr>
          <p:nvPr>
            <p:ph idx="1"/>
          </p:nvPr>
        </p:nvSpPr>
        <p:spPr/>
        <p:txBody>
          <a:bodyPr/>
          <a:lstStyle/>
          <a:p>
            <a:r>
              <a:rPr lang="nl-NL" dirty="0"/>
              <a:t>Minder ziekteverzuim;</a:t>
            </a:r>
          </a:p>
          <a:p>
            <a:r>
              <a:rPr lang="nl-NL" dirty="0"/>
              <a:t>Gemotiveerde gedreven werknemers;</a:t>
            </a:r>
          </a:p>
          <a:p>
            <a:r>
              <a:rPr lang="nl-NL" dirty="0"/>
              <a:t>Meer grip op je bedrijf;</a:t>
            </a:r>
          </a:p>
          <a:p>
            <a:r>
              <a:rPr lang="nl-NL" dirty="0"/>
              <a:t>Doelen worden behaald;</a:t>
            </a:r>
          </a:p>
          <a:p>
            <a:r>
              <a:rPr lang="nl-NL" dirty="0"/>
              <a:t>Goede sfeer;</a:t>
            </a:r>
          </a:p>
          <a:p>
            <a:r>
              <a:rPr lang="nl-NL" dirty="0"/>
              <a:t>………</a:t>
            </a:r>
          </a:p>
        </p:txBody>
      </p:sp>
    </p:spTree>
    <p:extLst>
      <p:ext uri="{BB962C8B-B14F-4D97-AF65-F5344CB8AC3E}">
        <p14:creationId xmlns:p14="http://schemas.microsoft.com/office/powerpoint/2010/main" val="235887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344A71-B93F-4068-141C-63E4AC2012F6}"/>
              </a:ext>
            </a:extLst>
          </p:cNvPr>
          <p:cNvSpPr>
            <a:spLocks noGrp="1"/>
          </p:cNvSpPr>
          <p:nvPr>
            <p:ph type="title"/>
          </p:nvPr>
        </p:nvSpPr>
        <p:spPr>
          <a:xfrm>
            <a:off x="457200" y="274638"/>
            <a:ext cx="8229600" cy="1143000"/>
          </a:xfrm>
        </p:spPr>
        <p:txBody>
          <a:bodyPr/>
          <a:lstStyle/>
          <a:p>
            <a:endParaRPr lang="en-US"/>
          </a:p>
        </p:txBody>
      </p:sp>
      <p:pic>
        <p:nvPicPr>
          <p:cNvPr id="5" name="Afbeelding 4" descr="Metalen bollen die met elkaar zijn verbonden in een netwerk">
            <a:extLst>
              <a:ext uri="{FF2B5EF4-FFF2-40B4-BE49-F238E27FC236}">
                <a16:creationId xmlns:a16="http://schemas.microsoft.com/office/drawing/2014/main" id="{281201A2-D0F5-788D-98F4-D1912E5B36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03" r="21735" b="-1"/>
          <a:stretch/>
        </p:blipFill>
        <p:spPr>
          <a:xfrm>
            <a:off x="457200" y="1600200"/>
            <a:ext cx="4038600" cy="4525963"/>
          </a:xfrm>
          <a:prstGeom prst="rect">
            <a:avLst/>
          </a:prstGeom>
          <a:noFill/>
        </p:spPr>
      </p:pic>
      <p:sp>
        <p:nvSpPr>
          <p:cNvPr id="3" name="Tijdelijke aanduiding voor inhoud 2">
            <a:extLst>
              <a:ext uri="{FF2B5EF4-FFF2-40B4-BE49-F238E27FC236}">
                <a16:creationId xmlns:a16="http://schemas.microsoft.com/office/drawing/2014/main" id="{D0E5E85D-54BF-D474-5C02-AE0467ABFAE0}"/>
              </a:ext>
            </a:extLst>
          </p:cNvPr>
          <p:cNvSpPr>
            <a:spLocks noGrp="1"/>
          </p:cNvSpPr>
          <p:nvPr>
            <p:ph sz="half" idx="2"/>
          </p:nvPr>
        </p:nvSpPr>
        <p:spPr>
          <a:xfrm>
            <a:off x="4648200" y="1600200"/>
            <a:ext cx="4038600" cy="4525963"/>
          </a:xfrm>
        </p:spPr>
        <p:txBody>
          <a:bodyPr>
            <a:normAutofit/>
          </a:bodyPr>
          <a:lstStyle/>
          <a:p>
            <a:r>
              <a:rPr lang="nl-NL" dirty="0"/>
              <a:t>Maak een personeelsplan!</a:t>
            </a:r>
          </a:p>
          <a:p>
            <a:endParaRPr lang="nl-NL" dirty="0"/>
          </a:p>
          <a:p>
            <a:endParaRPr lang="nl-NL" dirty="0"/>
          </a:p>
          <a:p>
            <a:r>
              <a:rPr lang="nl-NL" dirty="0"/>
              <a:t>Wat is je doel, omzet en welke capaciteit heb je nodig?</a:t>
            </a:r>
          </a:p>
        </p:txBody>
      </p:sp>
    </p:spTree>
    <p:extLst>
      <p:ext uri="{BB962C8B-B14F-4D97-AF65-F5344CB8AC3E}">
        <p14:creationId xmlns:p14="http://schemas.microsoft.com/office/powerpoint/2010/main" val="3743332929"/>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5" ma:contentTypeDescription="Een nieuw document maken." ma:contentTypeScope="" ma:versionID="83894e93a4a46e8ceca6a2a86e9a0b25">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a72ee83338dcd6759214d8b070b6d88f"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Props1.xml><?xml version="1.0" encoding="utf-8"?>
<ds:datastoreItem xmlns:ds="http://schemas.openxmlformats.org/officeDocument/2006/customXml" ds:itemID="{A231D08A-5A60-4A16-8E6B-0EEC238D8E82}">
  <ds:schemaRefs>
    <ds:schemaRef ds:uri="http://schemas.microsoft.com/sharepoint/v3/contenttype/forms"/>
  </ds:schemaRefs>
</ds:datastoreItem>
</file>

<file path=customXml/itemProps2.xml><?xml version="1.0" encoding="utf-8"?>
<ds:datastoreItem xmlns:ds="http://schemas.openxmlformats.org/officeDocument/2006/customXml" ds:itemID="{6BBACB36-A240-4EF1-A4D5-2300E07CCF5B}"/>
</file>

<file path=customXml/itemProps3.xml><?xml version="1.0" encoding="utf-8"?>
<ds:datastoreItem xmlns:ds="http://schemas.openxmlformats.org/officeDocument/2006/customXml" ds:itemID="{66FAA494-991F-49EA-B195-D4E81CA08222}">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bfe1b49f-1cd4-47d5-a3dc-4ad9ba0da7af"/>
    <ds:schemaRef ds:uri="http://schemas.openxmlformats.org/package/2006/metadata/core-properties"/>
    <ds:schemaRef ds:uri="c2e09757-d42c-4fcd-ae27-c71d4b25821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470</TotalTime>
  <Words>483</Words>
  <Application>Microsoft Office PowerPoint</Application>
  <PresentationFormat>Diavoorstelling (4:3)</PresentationFormat>
  <Paragraphs>111</Paragraphs>
  <Slides>18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Calibri</vt:lpstr>
      <vt:lpstr>Office-thema</vt:lpstr>
      <vt:lpstr>PowerPoint-presentatie</vt:lpstr>
      <vt:lpstr>Planning</vt:lpstr>
      <vt:lpstr>Vandaag</vt:lpstr>
      <vt:lpstr>Hoe ziet jullie personeelsbeleid eruit?  En waarom heb je als bedrijf een personeelsbeleid?</vt:lpstr>
      <vt:lpstr>Personeelsbeleid</vt:lpstr>
      <vt:lpstr>Goed werkgeverschap</vt:lpstr>
      <vt:lpstr>Personeelsbeleid en goed werkgeverschap</vt:lpstr>
      <vt:lpstr>Wat levert het op?</vt:lpstr>
      <vt:lpstr>PowerPoint-presentatie</vt:lpstr>
      <vt:lpstr>Personeelsplan</vt:lpstr>
      <vt:lpstr>Personeelsplan korte termijn</vt:lpstr>
      <vt:lpstr>Personeelsplan lange termijn</vt:lpstr>
      <vt:lpstr>Is verloop van personeel erg?</vt:lpstr>
      <vt:lpstr>Hoe zit jullie personeelsbestand eruit?</vt:lpstr>
      <vt:lpstr>Ken je personeel!</vt:lpstr>
      <vt:lpstr>PowerPoint-presentatie</vt:lpstr>
      <vt:lpstr>PowerPoint-presentatie</vt:lpstr>
      <vt:lpstr>Begeleiding bieden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Praktijk Opleiders Cursus</dc:title>
  <dc:creator>Robert Soesman</dc:creator>
  <cp:lastModifiedBy>Regien Mendel - ten Napel</cp:lastModifiedBy>
  <cp:revision>52</cp:revision>
  <dcterms:created xsi:type="dcterms:W3CDTF">2015-06-29T11:34:40Z</dcterms:created>
  <dcterms:modified xsi:type="dcterms:W3CDTF">2023-09-13T13:32:49Z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